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notesSlides/notesSlide55.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8"/>
  </p:notesMasterIdLst>
  <p:handoutMasterIdLst>
    <p:handoutMasterId r:id="rId59"/>
  </p:handoutMasterIdLst>
  <p:sldIdLst>
    <p:sldId id="434" r:id="rId2"/>
    <p:sldId id="448" r:id="rId3"/>
    <p:sldId id="449" r:id="rId4"/>
    <p:sldId id="450" r:id="rId5"/>
    <p:sldId id="451" r:id="rId6"/>
    <p:sldId id="452" r:id="rId7"/>
    <p:sldId id="453" r:id="rId8"/>
    <p:sldId id="454" r:id="rId9"/>
    <p:sldId id="455" r:id="rId10"/>
    <p:sldId id="456" r:id="rId11"/>
    <p:sldId id="428" r:id="rId12"/>
    <p:sldId id="458" r:id="rId13"/>
    <p:sldId id="459" r:id="rId14"/>
    <p:sldId id="460" r:id="rId15"/>
    <p:sldId id="461" r:id="rId16"/>
    <p:sldId id="462" r:id="rId17"/>
    <p:sldId id="463" r:id="rId18"/>
    <p:sldId id="464" r:id="rId19"/>
    <p:sldId id="465" r:id="rId20"/>
    <p:sldId id="466" r:id="rId21"/>
    <p:sldId id="467" r:id="rId22"/>
    <p:sldId id="468" r:id="rId23"/>
    <p:sldId id="470" r:id="rId24"/>
    <p:sldId id="469" r:id="rId25"/>
    <p:sldId id="471" r:id="rId26"/>
    <p:sldId id="472" r:id="rId27"/>
    <p:sldId id="473" r:id="rId28"/>
    <p:sldId id="474" r:id="rId29"/>
    <p:sldId id="475" r:id="rId30"/>
    <p:sldId id="476" r:id="rId31"/>
    <p:sldId id="477" r:id="rId32"/>
    <p:sldId id="478" r:id="rId33"/>
    <p:sldId id="479" r:id="rId34"/>
    <p:sldId id="480" r:id="rId35"/>
    <p:sldId id="481" r:id="rId36"/>
    <p:sldId id="482" r:id="rId37"/>
    <p:sldId id="483" r:id="rId38"/>
    <p:sldId id="484" r:id="rId39"/>
    <p:sldId id="485" r:id="rId40"/>
    <p:sldId id="486" r:id="rId41"/>
    <p:sldId id="487" r:id="rId42"/>
    <p:sldId id="488" r:id="rId43"/>
    <p:sldId id="489" r:id="rId44"/>
    <p:sldId id="490" r:id="rId45"/>
    <p:sldId id="491" r:id="rId46"/>
    <p:sldId id="492" r:id="rId47"/>
    <p:sldId id="493" r:id="rId48"/>
    <p:sldId id="494" r:id="rId49"/>
    <p:sldId id="495" r:id="rId50"/>
    <p:sldId id="496" r:id="rId51"/>
    <p:sldId id="497" r:id="rId52"/>
    <p:sldId id="498" r:id="rId53"/>
    <p:sldId id="499" r:id="rId54"/>
    <p:sldId id="500" r:id="rId55"/>
    <p:sldId id="502" r:id="rId56"/>
    <p:sldId id="501" r:id="rId57"/>
  </p:sldIdLst>
  <p:sldSz cx="9144000" cy="6858000" type="screen4x3"/>
  <p:notesSz cx="6797675" cy="987425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3166CF"/>
    <a:srgbClr val="6D77D9"/>
    <a:srgbClr val="2D5EC1"/>
    <a:srgbClr val="3E6FD2"/>
    <a:srgbClr val="FF3300"/>
    <a:srgbClr val="BDDEFF"/>
    <a:srgbClr val="99CCFF"/>
    <a:srgbClr val="808080"/>
    <a:srgbClr val="FFD624"/>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77599" autoAdjust="0"/>
  </p:normalViewPr>
  <p:slideViewPr>
    <p:cSldViewPr>
      <p:cViewPr>
        <p:scale>
          <a:sx n="66" d="100"/>
          <a:sy n="66" d="100"/>
        </p:scale>
        <p:origin x="-1506" y="354"/>
      </p:cViewPr>
      <p:guideLst>
        <p:guide orient="horz" pos="2160"/>
        <p:guide pos="2880"/>
      </p:guideLst>
    </p:cSldViewPr>
  </p:slideViewPr>
  <p:outlineViewPr>
    <p:cViewPr>
      <p:scale>
        <a:sx n="33" d="100"/>
        <a:sy n="33" d="100"/>
      </p:scale>
      <p:origin x="0" y="23286"/>
    </p:cViewPr>
  </p:outlineViewPr>
  <p:notesTextViewPr>
    <p:cViewPr>
      <p:scale>
        <a:sx n="100" d="100"/>
        <a:sy n="100" d="100"/>
      </p:scale>
      <p:origin x="0" y="0"/>
    </p:cViewPr>
  </p:notesTextViewPr>
  <p:sorterViewPr>
    <p:cViewPr>
      <p:scale>
        <a:sx n="100" d="100"/>
        <a:sy n="100" d="100"/>
      </p:scale>
      <p:origin x="0" y="2148"/>
    </p:cViewPr>
  </p:sorterViewPr>
  <p:notesViewPr>
    <p:cSldViewPr>
      <p:cViewPr varScale="1">
        <p:scale>
          <a:sx n="68" d="100"/>
          <a:sy n="68" d="100"/>
        </p:scale>
        <p:origin x="-3306" y="-96"/>
      </p:cViewPr>
      <p:guideLst>
        <p:guide orient="horz" pos="3110"/>
        <p:guide pos="214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E107B61-F052-4AF9-8590-C711F22434AD}"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en-US"/>
        </a:p>
      </dgm:t>
    </dgm:pt>
    <dgm:pt modelId="{13F2F40B-321B-477C-9442-676CEAB0C34C}">
      <dgm:prSet phldrT="[Text]" custT="1"/>
      <dgm:spPr>
        <a:solidFill>
          <a:schemeClr val="accent2">
            <a:lumMod val="20000"/>
            <a:lumOff val="80000"/>
          </a:schemeClr>
        </a:solidFill>
      </dgm:spPr>
      <dgm:t>
        <a:bodyPr/>
        <a:lstStyle/>
        <a:p>
          <a:r>
            <a:rPr lang="fr-BE" sz="1600" b="0" i="0" noProof="0" dirty="0" smtClean="0">
              <a:solidFill>
                <a:schemeClr val="accent2">
                  <a:lumMod val="75000"/>
                </a:schemeClr>
              </a:solidFill>
            </a:rPr>
            <a:t>Difficultés à intégrer la dimension </a:t>
          </a:r>
          <a:r>
            <a:rPr lang="fr-BE" sz="1600" b="1" i="0" noProof="0" dirty="0" smtClean="0">
              <a:solidFill>
                <a:schemeClr val="accent2">
                  <a:lumMod val="75000"/>
                </a:schemeClr>
              </a:solidFill>
            </a:rPr>
            <a:t>“résultats” </a:t>
          </a:r>
          <a:r>
            <a:rPr lang="fr-BE" sz="1600" b="0" i="0" noProof="0" dirty="0" smtClean="0">
              <a:solidFill>
                <a:schemeClr val="accent2">
                  <a:lumMod val="75000"/>
                </a:schemeClr>
              </a:solidFill>
            </a:rPr>
            <a:t>dans le dialogue et le suivi des politiques</a:t>
          </a:r>
          <a:endParaRPr lang="fr-BE" sz="1600" noProof="0" dirty="0">
            <a:solidFill>
              <a:schemeClr val="accent2">
                <a:lumMod val="75000"/>
              </a:schemeClr>
            </a:solidFill>
          </a:endParaRPr>
        </a:p>
      </dgm:t>
    </dgm:pt>
    <dgm:pt modelId="{88B67E63-BA57-4130-A838-B785EE79D46F}" type="parTrans" cxnId="{15498BC8-CAAD-46EE-B46F-8C09AA6653C5}">
      <dgm:prSet/>
      <dgm:spPr/>
      <dgm:t>
        <a:bodyPr/>
        <a:lstStyle/>
        <a:p>
          <a:endParaRPr lang="en-US"/>
        </a:p>
      </dgm:t>
    </dgm:pt>
    <dgm:pt modelId="{20358D74-EFE9-4144-BE5A-1C319B96D458}" type="sibTrans" cxnId="{15498BC8-CAAD-46EE-B46F-8C09AA6653C5}">
      <dgm:prSet/>
      <dgm:spPr/>
      <dgm:t>
        <a:bodyPr/>
        <a:lstStyle/>
        <a:p>
          <a:endParaRPr lang="en-US"/>
        </a:p>
      </dgm:t>
    </dgm:pt>
    <dgm:pt modelId="{D00F0707-08A0-4B52-8FF9-8E1AE0733CF8}">
      <dgm:prSet phldrT="[Text]" phldr="1"/>
      <dgm:spPr/>
      <dgm:t>
        <a:bodyPr/>
        <a:lstStyle/>
        <a:p>
          <a:endParaRPr lang="en-US" dirty="0"/>
        </a:p>
      </dgm:t>
    </dgm:pt>
    <dgm:pt modelId="{AE1E390A-4546-4559-8425-4AE6EF888C52}" type="parTrans" cxnId="{716CB83A-6A65-406D-936E-8B3CC7A945D4}">
      <dgm:prSet/>
      <dgm:spPr/>
      <dgm:t>
        <a:bodyPr/>
        <a:lstStyle/>
        <a:p>
          <a:endParaRPr lang="en-US"/>
        </a:p>
      </dgm:t>
    </dgm:pt>
    <dgm:pt modelId="{49C14095-51FE-40BB-B770-C327830395F3}" type="sibTrans" cxnId="{716CB83A-6A65-406D-936E-8B3CC7A945D4}">
      <dgm:prSet/>
      <dgm:spPr/>
      <dgm:t>
        <a:bodyPr/>
        <a:lstStyle/>
        <a:p>
          <a:endParaRPr lang="en-US"/>
        </a:p>
      </dgm:t>
    </dgm:pt>
    <dgm:pt modelId="{0EE00A50-6868-46C9-B722-719642676C9C}">
      <dgm:prSet phldrT="[Text]" phldr="1"/>
      <dgm:spPr/>
      <dgm:t>
        <a:bodyPr/>
        <a:lstStyle/>
        <a:p>
          <a:endParaRPr lang="en-US" dirty="0"/>
        </a:p>
      </dgm:t>
    </dgm:pt>
    <dgm:pt modelId="{941F7B63-4C55-489B-A3FA-5F219E6CB26B}" type="parTrans" cxnId="{6D45A5A4-77F9-4966-BC2A-2D77DED8E089}">
      <dgm:prSet/>
      <dgm:spPr/>
      <dgm:t>
        <a:bodyPr/>
        <a:lstStyle/>
        <a:p>
          <a:endParaRPr lang="en-US"/>
        </a:p>
      </dgm:t>
    </dgm:pt>
    <dgm:pt modelId="{BFB689CF-748A-4DA7-8F19-D72A010E6E2A}" type="sibTrans" cxnId="{6D45A5A4-77F9-4966-BC2A-2D77DED8E089}">
      <dgm:prSet/>
      <dgm:spPr/>
      <dgm:t>
        <a:bodyPr/>
        <a:lstStyle/>
        <a:p>
          <a:endParaRPr lang="en-US"/>
        </a:p>
      </dgm:t>
    </dgm:pt>
    <dgm:pt modelId="{EF9A18CC-F1F2-4E19-9F9C-4BF3062AE376}">
      <dgm:prSet phldrT="[Text]" phldr="1"/>
      <dgm:spPr/>
      <dgm:t>
        <a:bodyPr/>
        <a:lstStyle/>
        <a:p>
          <a:endParaRPr lang="en-US" dirty="0"/>
        </a:p>
      </dgm:t>
    </dgm:pt>
    <dgm:pt modelId="{F3E0872D-5815-413C-9E84-92C9D16A3B70}" type="parTrans" cxnId="{F26AEEF1-B29B-4E18-99AC-3E52A73EABE9}">
      <dgm:prSet/>
      <dgm:spPr/>
      <dgm:t>
        <a:bodyPr/>
        <a:lstStyle/>
        <a:p>
          <a:endParaRPr lang="en-US"/>
        </a:p>
      </dgm:t>
    </dgm:pt>
    <dgm:pt modelId="{3D776D27-6652-480E-93F2-BE24E78C76E5}" type="sibTrans" cxnId="{F26AEEF1-B29B-4E18-99AC-3E52A73EABE9}">
      <dgm:prSet/>
      <dgm:spPr/>
      <dgm:t>
        <a:bodyPr/>
        <a:lstStyle/>
        <a:p>
          <a:endParaRPr lang="en-US"/>
        </a:p>
      </dgm:t>
    </dgm:pt>
    <dgm:pt modelId="{6277A253-5DCA-42B0-A29B-9DA1703EE508}">
      <dgm:prSet custT="1"/>
      <dgm:spPr>
        <a:solidFill>
          <a:schemeClr val="accent2">
            <a:lumMod val="20000"/>
            <a:lumOff val="80000"/>
          </a:schemeClr>
        </a:solidFill>
        <a:ln>
          <a:solidFill>
            <a:schemeClr val="accent2">
              <a:lumMod val="20000"/>
              <a:lumOff val="80000"/>
            </a:schemeClr>
          </a:solidFill>
        </a:ln>
      </dgm:spPr>
      <dgm:t>
        <a:bodyPr/>
        <a:lstStyle/>
        <a:p>
          <a:r>
            <a:rPr lang="fr-BE" sz="1600" noProof="0" dirty="0" smtClean="0">
              <a:solidFill>
                <a:schemeClr val="accent2">
                  <a:lumMod val="75000"/>
                </a:schemeClr>
              </a:solidFill>
            </a:rPr>
            <a:t>Faiblesse au stade de la p</a:t>
          </a:r>
          <a:r>
            <a:rPr lang="fr-BE" sz="1600" b="1" noProof="0" dirty="0" smtClean="0">
              <a:solidFill>
                <a:schemeClr val="accent2">
                  <a:lumMod val="75000"/>
                </a:schemeClr>
              </a:solidFill>
            </a:rPr>
            <a:t>rogrammation</a:t>
          </a:r>
          <a:endParaRPr lang="fr-BE" sz="1600" b="1" noProof="0" dirty="0">
            <a:solidFill>
              <a:schemeClr val="accent2">
                <a:lumMod val="75000"/>
              </a:schemeClr>
            </a:solidFill>
          </a:endParaRPr>
        </a:p>
      </dgm:t>
    </dgm:pt>
    <dgm:pt modelId="{C792B020-6510-46C6-9F28-2E723805D174}" type="parTrans" cxnId="{C4B411C4-5A00-46F1-8AC7-36B775121B60}">
      <dgm:prSet/>
      <dgm:spPr/>
      <dgm:t>
        <a:bodyPr/>
        <a:lstStyle/>
        <a:p>
          <a:endParaRPr lang="en-US"/>
        </a:p>
      </dgm:t>
    </dgm:pt>
    <dgm:pt modelId="{737ABABB-09AD-4EA4-BBF2-B3365A091E26}" type="sibTrans" cxnId="{C4B411C4-5A00-46F1-8AC7-36B775121B60}">
      <dgm:prSet/>
      <dgm:spPr/>
      <dgm:t>
        <a:bodyPr/>
        <a:lstStyle/>
        <a:p>
          <a:endParaRPr lang="en-US"/>
        </a:p>
      </dgm:t>
    </dgm:pt>
    <dgm:pt modelId="{DA6AC4CF-4B3E-4197-9C85-C40B40B9EF48}">
      <dgm:prSet custT="1"/>
      <dgm:spPr>
        <a:solidFill>
          <a:schemeClr val="accent2">
            <a:lumMod val="20000"/>
            <a:lumOff val="80000"/>
          </a:schemeClr>
        </a:solidFill>
      </dgm:spPr>
      <dgm:t>
        <a:bodyPr/>
        <a:lstStyle/>
        <a:p>
          <a:r>
            <a:rPr lang="fr-BE" sz="1600" i="0" noProof="0" dirty="0" smtClean="0">
              <a:solidFill>
                <a:schemeClr val="accent2">
                  <a:lumMod val="75000"/>
                </a:schemeClr>
              </a:solidFill>
            </a:rPr>
            <a:t> </a:t>
          </a:r>
          <a:r>
            <a:rPr lang="fr-BE" sz="1600" b="1" i="0" noProof="0" dirty="0" smtClean="0">
              <a:solidFill>
                <a:schemeClr val="accent2">
                  <a:lumMod val="75000"/>
                </a:schemeClr>
              </a:solidFill>
            </a:rPr>
            <a:t>Gestion du risque </a:t>
          </a:r>
          <a:r>
            <a:rPr lang="fr-BE" sz="1600" b="0" i="0" noProof="0" dirty="0" smtClean="0">
              <a:solidFill>
                <a:schemeClr val="accent2">
                  <a:lumMod val="75000"/>
                </a:schemeClr>
              </a:solidFill>
            </a:rPr>
            <a:t>insuffisante</a:t>
          </a:r>
          <a:endParaRPr lang="fr-BE" sz="1600" b="0" noProof="0" dirty="0">
            <a:solidFill>
              <a:schemeClr val="accent2">
                <a:lumMod val="75000"/>
              </a:schemeClr>
            </a:solidFill>
          </a:endParaRPr>
        </a:p>
      </dgm:t>
    </dgm:pt>
    <dgm:pt modelId="{9F37D527-ADF3-4B0B-BC9E-818849CF85ED}" type="parTrans" cxnId="{57B1ABF1-16F5-4DFE-8E29-379138334875}">
      <dgm:prSet/>
      <dgm:spPr/>
      <dgm:t>
        <a:bodyPr/>
        <a:lstStyle/>
        <a:p>
          <a:endParaRPr lang="en-US"/>
        </a:p>
      </dgm:t>
    </dgm:pt>
    <dgm:pt modelId="{66476A96-6264-4327-A4C6-39B1DCDF77DF}" type="sibTrans" cxnId="{57B1ABF1-16F5-4DFE-8E29-379138334875}">
      <dgm:prSet/>
      <dgm:spPr/>
      <dgm:t>
        <a:bodyPr/>
        <a:lstStyle/>
        <a:p>
          <a:endParaRPr lang="en-US"/>
        </a:p>
      </dgm:t>
    </dgm:pt>
    <dgm:pt modelId="{CD114289-D2FA-4E79-955A-2FA2237EAB1F}">
      <dgm:prSet custT="1"/>
      <dgm:spPr>
        <a:solidFill>
          <a:schemeClr val="accent2">
            <a:lumMod val="20000"/>
            <a:lumOff val="80000"/>
          </a:schemeClr>
        </a:solidFill>
      </dgm:spPr>
      <dgm:t>
        <a:bodyPr/>
        <a:lstStyle/>
        <a:p>
          <a:r>
            <a:rPr lang="fr-BE" sz="1600" b="0" noProof="0" dirty="0" smtClean="0">
              <a:solidFill>
                <a:schemeClr val="accent2">
                  <a:lumMod val="75000"/>
                </a:schemeClr>
              </a:solidFill>
            </a:rPr>
            <a:t>Manque d’efficacité du </a:t>
          </a:r>
          <a:r>
            <a:rPr lang="fr-BE" sz="1600" b="1" noProof="0" dirty="0" smtClean="0">
              <a:solidFill>
                <a:schemeClr val="accent2">
                  <a:lumMod val="75000"/>
                </a:schemeClr>
              </a:solidFill>
            </a:rPr>
            <a:t>dialogue sur les politiques</a:t>
          </a:r>
          <a:endParaRPr lang="fr-BE" sz="1600" b="1" noProof="0" dirty="0">
            <a:solidFill>
              <a:schemeClr val="accent2">
                <a:lumMod val="75000"/>
              </a:schemeClr>
            </a:solidFill>
          </a:endParaRPr>
        </a:p>
      </dgm:t>
    </dgm:pt>
    <dgm:pt modelId="{DE9FA165-DDCD-4F68-8ABB-2335309CF09F}" type="parTrans" cxnId="{1C2BE2FB-BC3C-48A4-8603-532F4329B553}">
      <dgm:prSet/>
      <dgm:spPr/>
      <dgm:t>
        <a:bodyPr/>
        <a:lstStyle/>
        <a:p>
          <a:endParaRPr lang="en-US"/>
        </a:p>
      </dgm:t>
    </dgm:pt>
    <dgm:pt modelId="{313811D5-5C1B-49F6-BF8F-5C83354087BC}" type="sibTrans" cxnId="{1C2BE2FB-BC3C-48A4-8603-532F4329B553}">
      <dgm:prSet/>
      <dgm:spPr/>
      <dgm:t>
        <a:bodyPr/>
        <a:lstStyle/>
        <a:p>
          <a:endParaRPr lang="en-US"/>
        </a:p>
      </dgm:t>
    </dgm:pt>
    <dgm:pt modelId="{0EEDFC92-0D60-4AFD-86F6-28964F4DB15E}" type="pres">
      <dgm:prSet presAssocID="{EE107B61-F052-4AF9-8590-C711F22434AD}" presName="matrix" presStyleCnt="0">
        <dgm:presLayoutVars>
          <dgm:chMax val="1"/>
          <dgm:dir/>
          <dgm:resizeHandles val="exact"/>
        </dgm:presLayoutVars>
      </dgm:prSet>
      <dgm:spPr/>
      <dgm:t>
        <a:bodyPr/>
        <a:lstStyle/>
        <a:p>
          <a:endParaRPr lang="en-US"/>
        </a:p>
      </dgm:t>
    </dgm:pt>
    <dgm:pt modelId="{302D09C5-87C7-434B-ADCA-97AD64985E50}" type="pres">
      <dgm:prSet presAssocID="{EE107B61-F052-4AF9-8590-C711F22434AD}" presName="axisShape" presStyleLbl="bgShp" presStyleIdx="0" presStyleCnt="1" custScaleX="175341" custLinFactNeighborX="0" custLinFactNeighborY="1370"/>
      <dgm:spPr>
        <a:prstGeom prst="rect">
          <a:avLst/>
        </a:prstGeom>
        <a:solidFill>
          <a:schemeClr val="bg1"/>
        </a:solidFill>
      </dgm:spPr>
    </dgm:pt>
    <dgm:pt modelId="{3F3C16FC-2294-42B0-AAA2-DF55A0BE2F47}" type="pres">
      <dgm:prSet presAssocID="{EE107B61-F052-4AF9-8590-C711F22434AD}" presName="rect1" presStyleLbl="node1" presStyleIdx="0" presStyleCnt="4" custLinFactX="100000" custLinFactNeighborX="111490" custLinFactNeighborY="-12825">
        <dgm:presLayoutVars>
          <dgm:chMax val="0"/>
          <dgm:chPref val="0"/>
          <dgm:bulletEnabled val="1"/>
        </dgm:presLayoutVars>
      </dgm:prSet>
      <dgm:spPr/>
      <dgm:t>
        <a:bodyPr/>
        <a:lstStyle/>
        <a:p>
          <a:endParaRPr lang="en-US"/>
        </a:p>
      </dgm:t>
    </dgm:pt>
    <dgm:pt modelId="{53D369C5-6196-4AAC-8DFB-E3FB4BF2E5DA}" type="pres">
      <dgm:prSet presAssocID="{EE107B61-F052-4AF9-8590-C711F22434AD}" presName="rect2" presStyleLbl="node1" presStyleIdx="1" presStyleCnt="4" custLinFactNeighborX="-8750" custLinFactNeighborY="-12825">
        <dgm:presLayoutVars>
          <dgm:chMax val="0"/>
          <dgm:chPref val="0"/>
          <dgm:bulletEnabled val="1"/>
        </dgm:presLayoutVars>
      </dgm:prSet>
      <dgm:spPr/>
      <dgm:t>
        <a:bodyPr/>
        <a:lstStyle/>
        <a:p>
          <a:endParaRPr lang="en-US"/>
        </a:p>
      </dgm:t>
    </dgm:pt>
    <dgm:pt modelId="{B468D799-BE35-4940-A0A1-A0A3813E6A31}" type="pres">
      <dgm:prSet presAssocID="{EE107B61-F052-4AF9-8590-C711F22434AD}" presName="rect3" presStyleLbl="node1" presStyleIdx="2" presStyleCnt="4" custLinFactY="-30325" custLinFactNeighborX="2586" custLinFactNeighborY="-100000">
        <dgm:presLayoutVars>
          <dgm:chMax val="0"/>
          <dgm:chPref val="0"/>
          <dgm:bulletEnabled val="1"/>
        </dgm:presLayoutVars>
      </dgm:prSet>
      <dgm:spPr/>
      <dgm:t>
        <a:bodyPr/>
        <a:lstStyle/>
        <a:p>
          <a:endParaRPr lang="en-US"/>
        </a:p>
      </dgm:t>
    </dgm:pt>
    <dgm:pt modelId="{15E22D84-B7E6-4377-8C95-9B413BE9B895}" type="pres">
      <dgm:prSet presAssocID="{EE107B61-F052-4AF9-8590-C711F22434AD}" presName="rect4" presStyleLbl="node1" presStyleIdx="3" presStyleCnt="4" custLinFactX="-100000" custLinFactY="-30325" custLinFactNeighborX="-121079" custLinFactNeighborY="-100000">
        <dgm:presLayoutVars>
          <dgm:chMax val="0"/>
          <dgm:chPref val="0"/>
          <dgm:bulletEnabled val="1"/>
        </dgm:presLayoutVars>
      </dgm:prSet>
      <dgm:spPr/>
      <dgm:t>
        <a:bodyPr/>
        <a:lstStyle/>
        <a:p>
          <a:endParaRPr lang="en-US"/>
        </a:p>
      </dgm:t>
    </dgm:pt>
  </dgm:ptLst>
  <dgm:cxnLst>
    <dgm:cxn modelId="{15498BC8-CAAD-46EE-B46F-8C09AA6653C5}" srcId="{EE107B61-F052-4AF9-8590-C711F22434AD}" destId="{13F2F40B-321B-477C-9442-676CEAB0C34C}" srcOrd="0" destOrd="0" parTransId="{88B67E63-BA57-4130-A838-B785EE79D46F}" sibTransId="{20358D74-EFE9-4144-BE5A-1C319B96D458}"/>
    <dgm:cxn modelId="{F26AEEF1-B29B-4E18-99AC-3E52A73EABE9}" srcId="{EE107B61-F052-4AF9-8590-C711F22434AD}" destId="{EF9A18CC-F1F2-4E19-9F9C-4BF3062AE376}" srcOrd="6" destOrd="0" parTransId="{F3E0872D-5815-413C-9E84-92C9D16A3B70}" sibTransId="{3D776D27-6652-480E-93F2-BE24E78C76E5}"/>
    <dgm:cxn modelId="{1C2BE2FB-BC3C-48A4-8603-532F4329B553}" srcId="{EE107B61-F052-4AF9-8590-C711F22434AD}" destId="{CD114289-D2FA-4E79-955A-2FA2237EAB1F}" srcOrd="1" destOrd="0" parTransId="{DE9FA165-DDCD-4F68-8ABB-2335309CF09F}" sibTransId="{313811D5-5C1B-49F6-BF8F-5C83354087BC}"/>
    <dgm:cxn modelId="{57B1ABF1-16F5-4DFE-8E29-379138334875}" srcId="{EE107B61-F052-4AF9-8590-C711F22434AD}" destId="{DA6AC4CF-4B3E-4197-9C85-C40B40B9EF48}" srcOrd="2" destOrd="0" parTransId="{9F37D527-ADF3-4B0B-BC9E-818849CF85ED}" sibTransId="{66476A96-6264-4327-A4C6-39B1DCDF77DF}"/>
    <dgm:cxn modelId="{E29691ED-31EB-4088-B747-FD2C0BC136E7}" type="presOf" srcId="{DA6AC4CF-4B3E-4197-9C85-C40B40B9EF48}" destId="{B468D799-BE35-4940-A0A1-A0A3813E6A31}" srcOrd="0" destOrd="0" presId="urn:microsoft.com/office/officeart/2005/8/layout/matrix2"/>
    <dgm:cxn modelId="{C4B411C4-5A00-46F1-8AC7-36B775121B60}" srcId="{EE107B61-F052-4AF9-8590-C711F22434AD}" destId="{6277A253-5DCA-42B0-A29B-9DA1703EE508}" srcOrd="3" destOrd="0" parTransId="{C792B020-6510-46C6-9F28-2E723805D174}" sibTransId="{737ABABB-09AD-4EA4-BBF2-B3365A091E26}"/>
    <dgm:cxn modelId="{88FC0A57-DBC3-488B-B764-50F335ED7315}" type="presOf" srcId="{EE107B61-F052-4AF9-8590-C711F22434AD}" destId="{0EEDFC92-0D60-4AFD-86F6-28964F4DB15E}" srcOrd="0" destOrd="0" presId="urn:microsoft.com/office/officeart/2005/8/layout/matrix2"/>
    <dgm:cxn modelId="{286CF23C-4549-4D21-ABED-3FEBFA187CC0}" type="presOf" srcId="{CD114289-D2FA-4E79-955A-2FA2237EAB1F}" destId="{53D369C5-6196-4AAC-8DFB-E3FB4BF2E5DA}" srcOrd="0" destOrd="0" presId="urn:microsoft.com/office/officeart/2005/8/layout/matrix2"/>
    <dgm:cxn modelId="{716CB83A-6A65-406D-936E-8B3CC7A945D4}" srcId="{EE107B61-F052-4AF9-8590-C711F22434AD}" destId="{D00F0707-08A0-4B52-8FF9-8E1AE0733CF8}" srcOrd="4" destOrd="0" parTransId="{AE1E390A-4546-4559-8425-4AE6EF888C52}" sibTransId="{49C14095-51FE-40BB-B770-C327830395F3}"/>
    <dgm:cxn modelId="{6D45A5A4-77F9-4966-BC2A-2D77DED8E089}" srcId="{EE107B61-F052-4AF9-8590-C711F22434AD}" destId="{0EE00A50-6868-46C9-B722-719642676C9C}" srcOrd="5" destOrd="0" parTransId="{941F7B63-4C55-489B-A3FA-5F219E6CB26B}" sibTransId="{BFB689CF-748A-4DA7-8F19-D72A010E6E2A}"/>
    <dgm:cxn modelId="{20E9A4F5-555E-47F7-BE4C-21919C7242EF}" type="presOf" srcId="{13F2F40B-321B-477C-9442-676CEAB0C34C}" destId="{3F3C16FC-2294-42B0-AAA2-DF55A0BE2F47}" srcOrd="0" destOrd="0" presId="urn:microsoft.com/office/officeart/2005/8/layout/matrix2"/>
    <dgm:cxn modelId="{3289BC17-CC21-4371-A365-ADA1F71DD510}" type="presOf" srcId="{6277A253-5DCA-42B0-A29B-9DA1703EE508}" destId="{15E22D84-B7E6-4377-8C95-9B413BE9B895}" srcOrd="0" destOrd="0" presId="urn:microsoft.com/office/officeart/2005/8/layout/matrix2"/>
    <dgm:cxn modelId="{3BB29478-D214-421B-B950-30539E73D1FA}" type="presParOf" srcId="{0EEDFC92-0D60-4AFD-86F6-28964F4DB15E}" destId="{302D09C5-87C7-434B-ADCA-97AD64985E50}" srcOrd="0" destOrd="0" presId="urn:microsoft.com/office/officeart/2005/8/layout/matrix2"/>
    <dgm:cxn modelId="{1559E30B-425D-43F6-9AA6-D14B984141D2}" type="presParOf" srcId="{0EEDFC92-0D60-4AFD-86F6-28964F4DB15E}" destId="{3F3C16FC-2294-42B0-AAA2-DF55A0BE2F47}" srcOrd="1" destOrd="0" presId="urn:microsoft.com/office/officeart/2005/8/layout/matrix2"/>
    <dgm:cxn modelId="{A211A57B-1F9D-4326-B69E-5F5C805696C2}" type="presParOf" srcId="{0EEDFC92-0D60-4AFD-86F6-28964F4DB15E}" destId="{53D369C5-6196-4AAC-8DFB-E3FB4BF2E5DA}" srcOrd="2" destOrd="0" presId="urn:microsoft.com/office/officeart/2005/8/layout/matrix2"/>
    <dgm:cxn modelId="{703F01C8-BC51-4227-971C-494D05BBCA07}" type="presParOf" srcId="{0EEDFC92-0D60-4AFD-86F6-28964F4DB15E}" destId="{B468D799-BE35-4940-A0A1-A0A3813E6A31}" srcOrd="3" destOrd="0" presId="urn:microsoft.com/office/officeart/2005/8/layout/matrix2"/>
    <dgm:cxn modelId="{74395CB7-85FC-496C-8AF2-B964035C70E0}" type="presParOf" srcId="{0EEDFC92-0D60-4AFD-86F6-28964F4DB15E}" destId="{15E22D84-B7E6-4377-8C95-9B413BE9B895}" srcOrd="4" destOrd="0" presId="urn:microsoft.com/office/officeart/2005/8/layout/matrix2"/>
  </dgm:cxnLst>
  <dgm:bg/>
  <dgm:whole>
    <a:ln>
      <a:no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2D09C5-87C7-434B-ADCA-97AD64985E50}">
      <dsp:nvSpPr>
        <dsp:cNvPr id="0" name=""/>
        <dsp:cNvSpPr/>
      </dsp:nvSpPr>
      <dsp:spPr>
        <a:xfrm>
          <a:off x="6" y="0"/>
          <a:ext cx="9143987" cy="5214973"/>
        </a:xfrm>
        <a:prstGeom prst="rect">
          <a:avLst/>
        </a:prstGeom>
        <a:solidFill>
          <a:schemeClr val="bg1"/>
        </a:solidFill>
        <a:ln>
          <a:noFill/>
        </a:ln>
        <a:effectLst/>
      </dsp:spPr>
      <dsp:style>
        <a:lnRef idx="0">
          <a:scrgbClr r="0" g="0" b="0"/>
        </a:lnRef>
        <a:fillRef idx="1">
          <a:scrgbClr r="0" g="0" b="0"/>
        </a:fillRef>
        <a:effectRef idx="0">
          <a:scrgbClr r="0" g="0" b="0"/>
        </a:effectRef>
        <a:fontRef idx="minor"/>
      </dsp:style>
    </dsp:sp>
    <dsp:sp modelId="{3F3C16FC-2294-42B0-AAA2-DF55A0BE2F47}">
      <dsp:nvSpPr>
        <dsp:cNvPr id="0" name=""/>
        <dsp:cNvSpPr/>
      </dsp:nvSpPr>
      <dsp:spPr>
        <a:xfrm>
          <a:off x="6715145" y="71445"/>
          <a:ext cx="2085989" cy="2085989"/>
        </a:xfrm>
        <a:prstGeom prst="round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BE" sz="1600" b="0" i="0" kern="1200" noProof="0" dirty="0" smtClean="0">
              <a:solidFill>
                <a:schemeClr val="accent2">
                  <a:lumMod val="75000"/>
                </a:schemeClr>
              </a:solidFill>
            </a:rPr>
            <a:t>Difficultés à intégrer la dimension </a:t>
          </a:r>
          <a:r>
            <a:rPr lang="fr-BE" sz="1600" b="1" i="0" kern="1200" noProof="0" dirty="0" smtClean="0">
              <a:solidFill>
                <a:schemeClr val="accent2">
                  <a:lumMod val="75000"/>
                </a:schemeClr>
              </a:solidFill>
            </a:rPr>
            <a:t>“résultats” </a:t>
          </a:r>
          <a:r>
            <a:rPr lang="fr-BE" sz="1600" b="0" i="0" kern="1200" noProof="0" dirty="0" smtClean="0">
              <a:solidFill>
                <a:schemeClr val="accent2">
                  <a:lumMod val="75000"/>
                </a:schemeClr>
              </a:solidFill>
            </a:rPr>
            <a:t>dans le dialogue et le suivi des politiques</a:t>
          </a:r>
          <a:endParaRPr lang="fr-BE" sz="1600" kern="1200" noProof="0" dirty="0">
            <a:solidFill>
              <a:schemeClr val="accent2">
                <a:lumMod val="75000"/>
              </a:schemeClr>
            </a:solidFill>
          </a:endParaRPr>
        </a:p>
      </dsp:txBody>
      <dsp:txXfrm>
        <a:off x="6715145" y="71445"/>
        <a:ext cx="2085989" cy="2085989"/>
      </dsp:txXfrm>
    </dsp:sp>
    <dsp:sp modelId="{53D369C5-6196-4AAC-8DFB-E3FB4BF2E5DA}">
      <dsp:nvSpPr>
        <dsp:cNvPr id="0" name=""/>
        <dsp:cNvSpPr/>
      </dsp:nvSpPr>
      <dsp:spPr>
        <a:xfrm>
          <a:off x="4572000" y="71445"/>
          <a:ext cx="2085989" cy="2085989"/>
        </a:xfrm>
        <a:prstGeom prst="round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BE" sz="1600" b="0" kern="1200" noProof="0" dirty="0" smtClean="0">
              <a:solidFill>
                <a:schemeClr val="accent2">
                  <a:lumMod val="75000"/>
                </a:schemeClr>
              </a:solidFill>
            </a:rPr>
            <a:t>Manque d’efficacité du </a:t>
          </a:r>
          <a:r>
            <a:rPr lang="fr-BE" sz="1600" b="1" kern="1200" noProof="0" dirty="0" smtClean="0">
              <a:solidFill>
                <a:schemeClr val="accent2">
                  <a:lumMod val="75000"/>
                </a:schemeClr>
              </a:solidFill>
            </a:rPr>
            <a:t>dialogue sur les politiques</a:t>
          </a:r>
          <a:endParaRPr lang="fr-BE" sz="1600" b="1" kern="1200" noProof="0" dirty="0">
            <a:solidFill>
              <a:schemeClr val="accent2">
                <a:lumMod val="75000"/>
              </a:schemeClr>
            </a:solidFill>
          </a:endParaRPr>
        </a:p>
      </dsp:txBody>
      <dsp:txXfrm>
        <a:off x="4572000" y="71445"/>
        <a:ext cx="2085989" cy="2085989"/>
      </dsp:txXfrm>
    </dsp:sp>
    <dsp:sp modelId="{B468D799-BE35-4940-A0A1-A0A3813E6A31}">
      <dsp:nvSpPr>
        <dsp:cNvPr id="0" name=""/>
        <dsp:cNvSpPr/>
      </dsp:nvSpPr>
      <dsp:spPr>
        <a:xfrm>
          <a:off x="2357430" y="71445"/>
          <a:ext cx="2085989" cy="2085989"/>
        </a:xfrm>
        <a:prstGeom prst="roundRect">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BE" sz="1600" i="0" kern="1200" noProof="0" dirty="0" smtClean="0">
              <a:solidFill>
                <a:schemeClr val="accent2">
                  <a:lumMod val="75000"/>
                </a:schemeClr>
              </a:solidFill>
            </a:rPr>
            <a:t> </a:t>
          </a:r>
          <a:r>
            <a:rPr lang="fr-BE" sz="1600" b="1" i="0" kern="1200" noProof="0" dirty="0" smtClean="0">
              <a:solidFill>
                <a:schemeClr val="accent2">
                  <a:lumMod val="75000"/>
                </a:schemeClr>
              </a:solidFill>
            </a:rPr>
            <a:t>Gestion du risque </a:t>
          </a:r>
          <a:r>
            <a:rPr lang="fr-BE" sz="1600" b="0" i="0" kern="1200" noProof="0" dirty="0" smtClean="0">
              <a:solidFill>
                <a:schemeClr val="accent2">
                  <a:lumMod val="75000"/>
                </a:schemeClr>
              </a:solidFill>
            </a:rPr>
            <a:t>insuffisante</a:t>
          </a:r>
          <a:endParaRPr lang="fr-BE" sz="1600" b="0" kern="1200" noProof="0" dirty="0">
            <a:solidFill>
              <a:schemeClr val="accent2">
                <a:lumMod val="75000"/>
              </a:schemeClr>
            </a:solidFill>
          </a:endParaRPr>
        </a:p>
      </dsp:txBody>
      <dsp:txXfrm>
        <a:off x="2357430" y="71445"/>
        <a:ext cx="2085989" cy="2085989"/>
      </dsp:txXfrm>
    </dsp:sp>
    <dsp:sp modelId="{15E22D84-B7E6-4377-8C95-9B413BE9B895}">
      <dsp:nvSpPr>
        <dsp:cNvPr id="0" name=""/>
        <dsp:cNvSpPr/>
      </dsp:nvSpPr>
      <dsp:spPr>
        <a:xfrm>
          <a:off x="142839" y="71445"/>
          <a:ext cx="2085989" cy="2085989"/>
        </a:xfrm>
        <a:prstGeom prst="roundRect">
          <a:avLst/>
        </a:prstGeom>
        <a:solidFill>
          <a:schemeClr val="accent2">
            <a:lumMod val="20000"/>
            <a:lumOff val="80000"/>
          </a:schemeClr>
        </a:solidFill>
        <a:ln w="25400" cap="flat" cmpd="sng" algn="ctr">
          <a:solidFill>
            <a:schemeClr val="accent2">
              <a:lumMod val="20000"/>
              <a:lumOff val="8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r-BE" sz="1600" kern="1200" noProof="0" dirty="0" smtClean="0">
              <a:solidFill>
                <a:schemeClr val="accent2">
                  <a:lumMod val="75000"/>
                </a:schemeClr>
              </a:solidFill>
            </a:rPr>
            <a:t>Faiblesse au stade de la p</a:t>
          </a:r>
          <a:r>
            <a:rPr lang="fr-BE" sz="1600" b="1" kern="1200" noProof="0" dirty="0" smtClean="0">
              <a:solidFill>
                <a:schemeClr val="accent2">
                  <a:lumMod val="75000"/>
                </a:schemeClr>
              </a:solidFill>
            </a:rPr>
            <a:t>rogrammation</a:t>
          </a:r>
          <a:endParaRPr lang="fr-BE" sz="1600" b="1" kern="1200" noProof="0" dirty="0">
            <a:solidFill>
              <a:schemeClr val="accent2">
                <a:lumMod val="75000"/>
              </a:schemeClr>
            </a:solidFill>
          </a:endParaRPr>
        </a:p>
      </dsp:txBody>
      <dsp:txXfrm>
        <a:off x="142839" y="71445"/>
        <a:ext cx="2085989" cy="2085989"/>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1" name="Rectangle 3"/>
          <p:cNvSpPr>
            <a:spLocks noGrp="1" noChangeArrowheads="1"/>
          </p:cNvSpPr>
          <p:nvPr>
            <p:ph type="dt" sz="quarter"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7892" name="Rectangle 4"/>
          <p:cNvSpPr>
            <a:spLocks noGrp="1" noChangeArrowheads="1"/>
          </p:cNvSpPr>
          <p:nvPr>
            <p:ph type="ftr" sz="quarter" idx="2"/>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3" name="Rectangle 5"/>
          <p:cNvSpPr>
            <a:spLocks noGrp="1" noChangeArrowheads="1"/>
          </p:cNvSpPr>
          <p:nvPr>
            <p:ph type="sldNum" sz="quarter" idx="3"/>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67"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6868"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71"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a:t>
            </a:fld>
            <a:endParaRPr lang="en-GB"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GB" dirty="0" smtClean="0"/>
              <a:t>This presentation covers chapters 2 and section 5.1. of the BS Guidelines </a:t>
            </a:r>
          </a:p>
        </p:txBody>
      </p:sp>
      <p:sp>
        <p:nvSpPr>
          <p:cNvPr id="34820" name="Slide Number Placeholder 3"/>
          <p:cNvSpPr>
            <a:spLocks noGrp="1"/>
          </p:cNvSpPr>
          <p:nvPr>
            <p:ph type="sldNum" sz="quarter" idx="5"/>
          </p:nvPr>
        </p:nvSpPr>
        <p:spPr>
          <a:noFill/>
          <a:ln>
            <a:miter lim="800000"/>
            <a:headEnd/>
            <a:tailEnd/>
          </a:ln>
        </p:spPr>
        <p:txBody>
          <a:bodyPr/>
          <a:lstStyle/>
          <a:p>
            <a:fld id="{7D05D70A-53E4-47F0-91E5-C6A7B9A25227}" type="slidenum">
              <a:rPr lang="en-GB" smtClean="0"/>
              <a:pPr/>
              <a:t>1</a:t>
            </a:fld>
            <a:endParaRPr lang="en-GB"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Bef>
                <a:spcPct val="0"/>
              </a:spcBef>
            </a:pPr>
            <a:r>
              <a:rPr lang="en-US" sz="1000" i="1" dirty="0" smtClean="0">
                <a:latin typeface="Times New Roman" charset="0"/>
                <a:cs typeface="Times New Roman" charset="0"/>
              </a:rPr>
              <a:t>The selection of </a:t>
            </a:r>
            <a:r>
              <a:rPr lang="en-US" sz="1000" i="1" baseline="0" dirty="0" smtClean="0">
                <a:latin typeface="Times New Roman" charset="0"/>
                <a:cs typeface="Times New Roman" charset="0"/>
              </a:rPr>
              <a:t> the support approach and the funding modality  can be compared to an investor’s decision: it aims at </a:t>
            </a:r>
            <a:r>
              <a:rPr lang="en-US" sz="1000" i="1" baseline="0" dirty="0" err="1" smtClean="0">
                <a:latin typeface="Times New Roman" charset="0"/>
                <a:cs typeface="Times New Roman" charset="0"/>
              </a:rPr>
              <a:t>maximising</a:t>
            </a:r>
            <a:r>
              <a:rPr lang="en-US" sz="1000" i="1" baseline="0" dirty="0" smtClean="0">
                <a:latin typeface="Times New Roman" charset="0"/>
                <a:cs typeface="Times New Roman" charset="0"/>
              </a:rPr>
              <a:t> the return, not the financial return in this case, but the return in terms of development of the partner.  This slide highlights  development returns that can potentially be expected from BS.</a:t>
            </a:r>
            <a:endParaRPr lang="en-US" sz="1000" i="1" dirty="0" smtClean="0">
              <a:latin typeface="Times New Roman" charset="0"/>
              <a:cs typeface="Times New Roman" charset="0"/>
            </a:endParaRPr>
          </a:p>
          <a:p>
            <a:pPr>
              <a:spcBef>
                <a:spcPct val="0"/>
              </a:spcBef>
            </a:pPr>
            <a:endParaRPr lang="en-US" sz="1000" i="1" dirty="0" smtClean="0">
              <a:latin typeface="Times New Roman" charset="0"/>
              <a:cs typeface="Times New Roman" charset="0"/>
            </a:endParaRPr>
          </a:p>
          <a:p>
            <a:pPr>
              <a:spcBef>
                <a:spcPct val="0"/>
              </a:spcBef>
            </a:pPr>
            <a:r>
              <a:rPr lang="en-US" sz="1000" i="1" dirty="0" smtClean="0">
                <a:latin typeface="Times New Roman" charset="0"/>
                <a:cs typeface="Times New Roman" charset="0"/>
              </a:rPr>
              <a:t>Appropriation and accountability discussed in slide 8</a:t>
            </a:r>
            <a:endParaRPr lang="en-US" sz="1000" dirty="0" smtClean="0">
              <a:latin typeface="Times New Roman" charset="0"/>
              <a:cs typeface="Times New Roman" charset="0"/>
            </a:endParaRP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Improved capacity development. Budget support does not rely on the use of parallel and often </a:t>
            </a:r>
            <a:r>
              <a:rPr lang="en-US" sz="1000" dirty="0" smtClean="0">
                <a:latin typeface="Times New Roman" charset="0"/>
                <a:cs typeface="Times New Roman" charset="0"/>
              </a:rPr>
              <a:t>costly management structures outside, with their own staffing arrangements and management procedures, which are outside government structures. Instead it focuses on using existing government structures and procedures, especially those in the area of public financial management. Use of government systems may not always be easy, but budget support focuses the attention of partner countries and donors on improving these systems, so that once donor support diminishes, or indeed is no longer available, the improvements to capacity that come from using government procedures remain.</a:t>
            </a: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Increased efficiency and sustainability. The fact that budget support is integrated into the public </a:t>
            </a:r>
            <a:r>
              <a:rPr lang="en-US" sz="1000" dirty="0" smtClean="0">
                <a:latin typeface="Times New Roman" charset="0"/>
                <a:cs typeface="Times New Roman" charset="0"/>
              </a:rPr>
              <a:t>financial management procedures of a country improves the possibility of a lasting effect of the aid. One can expect that the effect comes through the increased ownership, efficient use of resources (including the fact that budget support is </a:t>
            </a:r>
            <a:r>
              <a:rPr lang="en-US" sz="1000" i="1" dirty="0" smtClean="0">
                <a:latin typeface="Times New Roman" charset="0"/>
                <a:cs typeface="Times New Roman" charset="0"/>
              </a:rPr>
              <a:t>de facto untied aid), increased coherence, and </a:t>
            </a:r>
            <a:r>
              <a:rPr lang="en-US" sz="1000" dirty="0" smtClean="0">
                <a:latin typeface="Times New Roman" charset="0"/>
                <a:cs typeface="Times New Roman" charset="0"/>
              </a:rPr>
              <a:t>improved capacity development mentioned above.</a:t>
            </a: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A more stable macroeconomic framework. Since budget support provides resources to the budget </a:t>
            </a:r>
            <a:r>
              <a:rPr lang="en-US" sz="1000" dirty="0" smtClean="0">
                <a:latin typeface="Times New Roman" charset="0"/>
                <a:cs typeface="Times New Roman" charset="0"/>
              </a:rPr>
              <a:t>and the balance of payments, it contributes to helping a country establish and/or preserve a stability-oriented macroeconomic framework. On the internal (budget) side this is seen either through increased expenditures that are fully financed, or through a reduction in financing needs (or some combination of the two) and an improvement in the net position of the government at the central bank. Similarly, on the external (balance of payments) side it is seen through increased imports that are fully financed, or through a reduction in financing needs for imports (or some combination of the two) and a building-up of foreign exchange reserves. </a:t>
            </a:r>
            <a:r>
              <a:rPr lang="en-US" sz="1000" dirty="0" smtClean="0">
                <a:latin typeface="Times New Roman" charset="0"/>
                <a:cs typeface="Times New Roman" charset="0"/>
                <a:sym typeface="Wingdings" charset="0"/>
              </a:rPr>
              <a:t> non inflationary financing</a:t>
            </a:r>
            <a:endParaRPr lang="en-US" sz="1000" dirty="0" smtClean="0">
              <a:latin typeface="Times New Roman" charset="0"/>
              <a:cs typeface="Times New Roman" charset="0"/>
            </a:endParaRP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A better framework of public policy and public expenditure. Budget support by integrating donor </a:t>
            </a:r>
            <a:r>
              <a:rPr lang="en-US" sz="1000" dirty="0" smtClean="0">
                <a:latin typeface="Times New Roman" charset="0"/>
                <a:cs typeface="Times New Roman" charset="0"/>
              </a:rPr>
              <a:t>support into the budget of a country offers the potential for improving the framework of public policy and public expenditure, notably through its focus on public financial management. This improved framework may be felt in all areas – public financial management, tax policy, regulatory environment, and macroeconomic management.</a:t>
            </a: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Increased coherence. Budget support, by bringing “on-budget” what was often “off-budget”, </a:t>
            </a:r>
            <a:r>
              <a:rPr lang="en-US" sz="1000" dirty="0" smtClean="0">
                <a:latin typeface="Times New Roman" charset="0"/>
                <a:cs typeface="Times New Roman" charset="0"/>
              </a:rPr>
              <a:t>increases the potential for achieving a more coherent mix between sectors; between capital and recurrent spending; and within recurrent spending between salaries, and non-salary costs. In contrast with a multiplicity of donor projects, those managing public expenditure often do not have information on expenditures taking place and the liabilities being created.</a:t>
            </a: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Higher financing available for public services: </a:t>
            </a:r>
            <a:r>
              <a:rPr lang="en-US" sz="1000" dirty="0" smtClean="0">
                <a:latin typeface="Times New Roman" charset="0"/>
                <a:cs typeface="Times New Roman" charset="0"/>
              </a:rPr>
              <a:t>less on projects and thus on investments, more on functioning of services although the Govt may opt to increase investments but then at least it will be with use of own procedures</a:t>
            </a: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Lower transaction costs. Without the need for project management units, by putting money </a:t>
            </a:r>
            <a:r>
              <a:rPr lang="en-US" sz="1000" dirty="0" smtClean="0">
                <a:latin typeface="Times New Roman" charset="0"/>
                <a:cs typeface="Times New Roman" charset="0"/>
              </a:rPr>
              <a:t>through  national processes, and by adopting common reporting procedures the transaction costs of delivering aid as budget support are potentially lower than other forms of aid. The costs associated with delivering aid in terms of identifying, negotiating, and implementing budget support will in most cases be lower than supplying aid in other forms.</a:t>
            </a:r>
          </a:p>
          <a:p>
            <a:pPr eaLnBrk="1" hangingPunct="1">
              <a:buFontTx/>
              <a:buNone/>
              <a:defRPr/>
            </a:pPr>
            <a:r>
              <a:rPr lang="en-US" sz="1000" dirty="0" smtClean="0">
                <a:latin typeface="Times New Roman" charset="0"/>
                <a:cs typeface="Times New Roman" charset="0"/>
              </a:rPr>
              <a:t>But in reality can be a large</a:t>
            </a:r>
            <a:r>
              <a:rPr lang="en-US" sz="1000" baseline="0" dirty="0" smtClean="0">
                <a:latin typeface="Times New Roman" charset="0"/>
                <a:cs typeface="Times New Roman" charset="0"/>
              </a:rPr>
              <a:t> gap between potential and reality:</a:t>
            </a:r>
            <a:r>
              <a:rPr lang="en-GB" sz="1000" dirty="0" smtClean="0">
                <a:ea typeface="+mn-ea"/>
              </a:rPr>
              <a:t>Fear of risks leads to..</a:t>
            </a:r>
          </a:p>
          <a:p>
            <a:pPr eaLnBrk="1" hangingPunct="1">
              <a:buFont typeface="Wingdings" pitchFamily="2" charset="2"/>
              <a:buChar char="û"/>
              <a:defRPr/>
            </a:pPr>
            <a:r>
              <a:rPr lang="en-GB" sz="1000" dirty="0" smtClean="0">
                <a:ea typeface="+mn-ea"/>
              </a:rPr>
              <a:t>Multiplicity of conditions</a:t>
            </a:r>
          </a:p>
          <a:p>
            <a:pPr eaLnBrk="1" hangingPunct="1">
              <a:buFont typeface="Wingdings" pitchFamily="2" charset="2"/>
              <a:buChar char="û"/>
              <a:defRPr/>
            </a:pPr>
            <a:r>
              <a:rPr lang="en-GB" sz="1000" dirty="0" smtClean="0">
                <a:ea typeface="+mn-ea"/>
              </a:rPr>
              <a:t>Micro-management/ Intrusive Conditionality</a:t>
            </a:r>
          </a:p>
          <a:p>
            <a:pPr eaLnBrk="1" hangingPunct="1">
              <a:buFont typeface="Wingdings" pitchFamily="2" charset="2"/>
              <a:buChar char="û"/>
              <a:defRPr/>
            </a:pPr>
            <a:r>
              <a:rPr lang="en-GB" sz="1000" dirty="0" smtClean="0">
                <a:ea typeface="+mn-ea"/>
              </a:rPr>
              <a:t>Specific requirements for earmarking, reporting, auditing</a:t>
            </a:r>
          </a:p>
          <a:p>
            <a:pPr eaLnBrk="1" hangingPunct="1">
              <a:buFont typeface="Wingdings" pitchFamily="2" charset="2"/>
              <a:buChar char="û"/>
              <a:defRPr/>
            </a:pPr>
            <a:r>
              <a:rPr lang="en-GB" sz="1000" dirty="0" smtClean="0">
                <a:ea typeface="+mn-ea"/>
              </a:rPr>
              <a:t>Initial objectives &amp; underlying principles forgotten</a:t>
            </a:r>
            <a:endParaRPr lang="en-US" sz="1000" baseline="0" dirty="0" smtClean="0">
              <a:latin typeface="Times New Roman" charset="0"/>
              <a:cs typeface="Times New Roman" charset="0"/>
            </a:endParaRPr>
          </a:p>
          <a:p>
            <a:pPr>
              <a:spcBef>
                <a:spcPct val="0"/>
              </a:spcBef>
            </a:pPr>
            <a:r>
              <a:rPr lang="en-GB" sz="1000" dirty="0" smtClean="0">
                <a:latin typeface="Times New Roman" charset="0"/>
              </a:rPr>
              <a:t>Key issue: design of budget support</a:t>
            </a:r>
          </a:p>
          <a:p>
            <a:pPr>
              <a:spcBef>
                <a:spcPct val="0"/>
              </a:spcBef>
            </a:pPr>
            <a:r>
              <a:rPr lang="en-GB" sz="1000" dirty="0" smtClean="0">
                <a:latin typeface="Times New Roman" charset="0"/>
              </a:rPr>
              <a:t>Key lesson: need to manage risks in a way that doesn't</a:t>
            </a:r>
            <a:r>
              <a:rPr lang="ja-JP" altLang="en-GB" sz="1000" smtClean="0">
                <a:latin typeface="Times New Roman" charset="0"/>
              </a:rPr>
              <a:t>’</a:t>
            </a:r>
            <a:r>
              <a:rPr lang="en-GB" sz="1000" dirty="0" smtClean="0">
                <a:latin typeface="Times New Roman" charset="0"/>
              </a:rPr>
              <a:t>t undermine too much the attainment of the objectives and donors need to use BS benefits to the full: many donors are actually scared of doing BS and put lots of safeguards in that undermine the benefits of BS. </a:t>
            </a:r>
          </a:p>
          <a:p>
            <a:pPr>
              <a:spcBef>
                <a:spcPct val="0"/>
              </a:spcBef>
            </a:pPr>
            <a:endParaRPr lang="en-US" sz="1000" dirty="0" smtClean="0">
              <a:latin typeface="Times New Roman" charset="0"/>
              <a:cs typeface="Times New Roman" charset="0"/>
            </a:endParaRPr>
          </a:p>
          <a:p>
            <a:endParaRPr lang="en-US" dirty="0" smtClean="0"/>
          </a:p>
        </p:txBody>
      </p:sp>
      <p:sp>
        <p:nvSpPr>
          <p:cNvPr id="70660"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Arial" charset="0"/>
              </a:rPr>
              <a:pPr eaLnBrk="1" hangingPunct="1"/>
              <a:t>10</a:t>
            </a:fld>
            <a:endParaRPr lang="en-GB" dirty="0" smtClean="0">
              <a:solidFill>
                <a:schemeClr val="tx1"/>
              </a:solidFill>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noProof="0" dirty="0" smtClean="0"/>
              <a:t>Based these</a:t>
            </a:r>
            <a:r>
              <a:rPr lang="en-GB" baseline="0" noProof="0" dirty="0" smtClean="0"/>
              <a:t> observations </a:t>
            </a:r>
            <a:r>
              <a:rPr lang="en-GB" noProof="0" dirty="0" smtClean="0"/>
              <a:t>Agenda for Change</a:t>
            </a:r>
            <a:r>
              <a:rPr lang="en-GB" baseline="0" noProof="0" dirty="0" smtClean="0"/>
              <a:t> and its accompanying document on impact assessment analyse 4 possible scenarii for EU development policy:</a:t>
            </a:r>
          </a:p>
          <a:p>
            <a:r>
              <a:rPr lang="en-GB" baseline="0" noProof="0" dirty="0" smtClean="0"/>
              <a:t>1° status quo: describes the baseline that can be improved (+ global and cross sector presence; - aid resources thinly spread </a:t>
            </a:r>
            <a:r>
              <a:rPr lang="en-GB" baseline="0" noProof="0" dirty="0" smtClean="0">
                <a:sym typeface="Wingdings" pitchFamily="2" charset="2"/>
              </a:rPr>
              <a:t> reduced impact, relevance, legitimacy and visibility.</a:t>
            </a:r>
            <a:endParaRPr lang="en-GB" baseline="0" noProof="0" dirty="0" smtClean="0"/>
          </a:p>
          <a:p>
            <a:r>
              <a:rPr lang="en-GB" baseline="0" noProof="0" dirty="0" smtClean="0"/>
              <a:t>2° Sector focus: reduced sector dispersion (concentration on a limited number of sectors) but continued provision to large dispersion of countries, from LDCs to BRICS (+ higher critical mass, maintain global presence; - risk of mismatch between EU limited offer and demand from partner countries, might make difficult to spend all resources)</a:t>
            </a:r>
          </a:p>
          <a:p>
            <a:r>
              <a:rPr lang="en-GB" baseline="0" noProof="0" dirty="0" smtClean="0"/>
              <a:t>3° Geographical focus: aid targeted towards limited number of countries but with wide sectoral coverage (+ higher critical mass in each country and possibility to design  most appropriate form of cooperation since no sector focus; - risk of loss of EU influence &amp; leverage in countries where EU would no longer operate.</a:t>
            </a:r>
          </a:p>
          <a:p>
            <a:r>
              <a:rPr lang="en-GB" baseline="0" noProof="0" dirty="0" smtClean="0"/>
              <a:t>4° Combination of 2° and 3°: differentiated approach to aid allocation, as well as an aid offer focused on a limited range of sectors. (+ sharpen sector and geographical focus to increase impact; requires strengthened coordination to organise division of labour with MS)</a:t>
            </a:r>
          </a:p>
          <a:p>
            <a:pPr eaLnBrk="1" hangingPunct="1">
              <a:spcBef>
                <a:spcPct val="0"/>
              </a:spcBef>
            </a:pPr>
            <a:r>
              <a:rPr lang="fr-BE" dirty="0" smtClean="0"/>
              <a:t>Source: </a:t>
            </a:r>
          </a:p>
          <a:p>
            <a:pPr marL="0" marR="0" indent="0" algn="l" defTabSz="914400" rtl="0" eaLnBrk="1" fontAlgn="base" latinLnBrk="0" hangingPunct="1">
              <a:lnSpc>
                <a:spcPct val="100000"/>
              </a:lnSpc>
              <a:spcBef>
                <a:spcPct val="0"/>
              </a:spcBef>
              <a:spcAft>
                <a:spcPct val="0"/>
              </a:spcAft>
              <a:buClrTx/>
              <a:buSzTx/>
              <a:buFontTx/>
              <a:buNone/>
              <a:tabLst/>
              <a:defRPr/>
            </a:pPr>
            <a:r>
              <a:rPr lang="en-GB" sz="1000" i="1" kern="1200" baseline="0" dirty="0" smtClean="0">
                <a:solidFill>
                  <a:schemeClr val="tx1"/>
                </a:solidFill>
                <a:latin typeface="Arial" pitchFamily="34" charset="0"/>
                <a:ea typeface="+mn-ea"/>
                <a:cs typeface="+mn-cs"/>
              </a:rPr>
              <a:t>Final Communication from the Commission to the European Parliament, the Council, the European Economic and Social Committee and the Committee of the Regions: Increasing the impact of EU Development Policy: an Agenda for Change </a:t>
            </a:r>
            <a:r>
              <a:rPr lang="en-GB" sz="1000" kern="1200" baseline="0" dirty="0" smtClean="0">
                <a:solidFill>
                  <a:schemeClr val="tx1"/>
                </a:solidFill>
                <a:latin typeface="Arial" pitchFamily="34" charset="0"/>
                <a:ea typeface="+mn-ea"/>
                <a:cs typeface="+mn-cs"/>
              </a:rPr>
              <a:t>Com(2011) 637 </a:t>
            </a:r>
          </a:p>
        </p:txBody>
      </p:sp>
      <p:sp>
        <p:nvSpPr>
          <p:cNvPr id="4" name="Slide Number Placeholder 3"/>
          <p:cNvSpPr>
            <a:spLocks noGrp="1"/>
          </p:cNvSpPr>
          <p:nvPr>
            <p:ph type="sldNum" sz="quarter" idx="10"/>
          </p:nvPr>
        </p:nvSpPr>
        <p:spPr/>
        <p:txBody>
          <a:bodyPr/>
          <a:lstStyle/>
          <a:p>
            <a:fld id="{0D581910-1000-4934-A4DB-C00CB7F3B0B7}" type="slidenum">
              <a:rPr lang="en-GB" smtClean="0"/>
              <a:pPr/>
              <a:t>11</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p:txBody>
          <a:bodyPr/>
          <a:lstStyle/>
          <a:p>
            <a:pPr marL="546100" lvl="1" indent="-457200" eaLnBrk="1" hangingPunct="1">
              <a:spcBef>
                <a:spcPts val="1200"/>
              </a:spcBef>
              <a:buFont typeface="+mj-lt"/>
              <a:buNone/>
            </a:pPr>
            <a:r>
              <a:rPr lang="fr-FR" b="0" noProof="0" dirty="0" smtClean="0">
                <a:solidFill>
                  <a:schemeClr val="accent2"/>
                </a:solidFill>
              </a:rPr>
              <a:t>5  Enjeux</a:t>
            </a:r>
            <a:r>
              <a:rPr lang="fr-FR" b="0" baseline="0" noProof="0" dirty="0" smtClean="0">
                <a:solidFill>
                  <a:schemeClr val="accent2"/>
                </a:solidFill>
              </a:rPr>
              <a:t> du développements/</a:t>
            </a:r>
            <a:r>
              <a:rPr lang="fr-FR" b="0" noProof="0" dirty="0" smtClean="0">
                <a:solidFill>
                  <a:schemeClr val="accent2"/>
                </a:solidFill>
              </a:rPr>
              <a:t>Vecteurs de changements :  </a:t>
            </a:r>
          </a:p>
          <a:p>
            <a:pPr marL="546100" lvl="1" indent="-457200" eaLnBrk="1" hangingPunct="1">
              <a:spcBef>
                <a:spcPts val="1200"/>
              </a:spcBef>
              <a:buFont typeface="+mj-lt"/>
              <a:buAutoNum type="arabicPeriod"/>
            </a:pPr>
            <a:r>
              <a:rPr lang="fr-FR" b="0" noProof="0" dirty="0" smtClean="0">
                <a:solidFill>
                  <a:schemeClr val="accent2"/>
                </a:solidFill>
              </a:rPr>
              <a:t>Promotion des droits de l’homme et des valeurs démocratiques</a:t>
            </a:r>
          </a:p>
          <a:p>
            <a:pPr marL="546100" lvl="1" indent="-457200" eaLnBrk="1" hangingPunct="1">
              <a:spcBef>
                <a:spcPts val="1200"/>
              </a:spcBef>
              <a:buFont typeface="+mj-lt"/>
              <a:buAutoNum type="arabicPeriod"/>
            </a:pPr>
            <a:r>
              <a:rPr lang="fr-FR" b="0" noProof="0" dirty="0" smtClean="0">
                <a:solidFill>
                  <a:schemeClr val="accent2"/>
                </a:solidFill>
              </a:rPr>
              <a:t>Amélioration de la gestion financière, de la stabilité macroéconomique, de la croissance inclusive et de la lutte contre la corruption</a:t>
            </a:r>
          </a:p>
          <a:p>
            <a:pPr marL="546100" lvl="1" indent="-457200" eaLnBrk="1" hangingPunct="1">
              <a:spcBef>
                <a:spcPts val="1200"/>
              </a:spcBef>
              <a:buFont typeface="+mj-lt"/>
              <a:buAutoNum type="arabicPeriod"/>
            </a:pPr>
            <a:r>
              <a:rPr lang="fr-FR" b="0" noProof="0" dirty="0" smtClean="0">
                <a:solidFill>
                  <a:schemeClr val="accent2"/>
                </a:solidFill>
              </a:rPr>
              <a:t>Promotion des réformes sectorielles et amélioration des services publics </a:t>
            </a:r>
          </a:p>
          <a:p>
            <a:pPr marL="546100" lvl="1" indent="-457200" eaLnBrk="1" hangingPunct="1">
              <a:spcBef>
                <a:spcPts val="1200"/>
              </a:spcBef>
              <a:buFont typeface="+mj-lt"/>
              <a:buAutoNum type="arabicPeriod"/>
            </a:pPr>
            <a:r>
              <a:rPr lang="fr-FR" b="0" noProof="0" dirty="0" smtClean="0">
                <a:solidFill>
                  <a:schemeClr val="accent2"/>
                </a:solidFill>
              </a:rPr>
              <a:t>Consolidation d’un État dans les situations de fragilité et approche des enjeux du développement dans les PEID et les TOM</a:t>
            </a:r>
          </a:p>
          <a:p>
            <a:pPr marL="546100" lvl="1" indent="-457200" eaLnBrk="1" hangingPunct="1">
              <a:spcBef>
                <a:spcPts val="1200"/>
              </a:spcBef>
              <a:buFont typeface="+mj-lt"/>
              <a:buAutoNum type="arabicPeriod"/>
            </a:pPr>
            <a:r>
              <a:rPr lang="fr-FR" b="0" noProof="0" dirty="0" smtClean="0">
                <a:solidFill>
                  <a:schemeClr val="accent2"/>
                </a:solidFill>
              </a:rPr>
              <a:t>Amélioration de la mobilisation des recettes nationales et réduction de la dépendance à l’égard de l’aide</a:t>
            </a:r>
            <a:endParaRPr lang="en-GB" dirty="0" smtClean="0"/>
          </a:p>
          <a:p>
            <a:pPr marL="171450" indent="-171450" eaLnBrk="1" hangingPunct="1">
              <a:buFontTx/>
              <a:buChar char="-"/>
              <a:defRPr/>
            </a:pPr>
            <a:endParaRPr lang="en-GB" dirty="0" smtClean="0"/>
          </a:p>
          <a:p>
            <a:pPr marL="171450" indent="-171450" eaLnBrk="1" hangingPunct="1">
              <a:buFontTx/>
              <a:buChar char="-"/>
              <a:defRPr/>
            </a:pPr>
            <a:endParaRPr lang="en-GB" dirty="0" smtClean="0"/>
          </a:p>
          <a:p>
            <a:pPr marL="171450" indent="-171450" eaLnBrk="1" hangingPunct="1">
              <a:buFontTx/>
              <a:buChar char="-"/>
              <a:defRPr/>
            </a:pPr>
            <a:r>
              <a:rPr lang="en-GB" dirty="0" smtClean="0"/>
              <a:t>See section 2.3 and annex 2 of the Guidelines</a:t>
            </a:r>
          </a:p>
          <a:p>
            <a:pPr marL="171450" indent="-171450" eaLnBrk="1" hangingPunct="1">
              <a:buFontTx/>
              <a:buChar char="-"/>
              <a:defRPr/>
            </a:pPr>
            <a:r>
              <a:rPr lang="en-GB" dirty="0" smtClean="0"/>
              <a:t>BS Guidelines state also that alignment implies harmonisation and coordination (H&amp;C) with other aligned donors. However, in most cases H&amp;C plays a much more central role than just being a kind of result from alignment. A coordinated and harmonised approach of donors is important for limiting transaction costs and avoiding confusion, inefficiencies and inconsistencies. Most BS programmes are </a:t>
            </a:r>
            <a:r>
              <a:rPr lang="en-GB" u="sng" dirty="0" smtClean="0"/>
              <a:t>joint</a:t>
            </a:r>
            <a:r>
              <a:rPr lang="en-GB" dirty="0" smtClean="0"/>
              <a:t> programmes and based on a coordinated and harmonised approach.  </a:t>
            </a:r>
          </a:p>
          <a:p>
            <a:pPr marL="171450" indent="-171450" eaLnBrk="1" hangingPunct="1">
              <a:buFontTx/>
              <a:buChar char="-"/>
              <a:defRPr/>
            </a:pPr>
            <a:r>
              <a:rPr lang="en-GB" dirty="0" smtClean="0"/>
              <a:t>Because of their nature, various elements/issues of the Development Challenges are difficult to be translated into specific objectives. See also comments on slide 7. </a:t>
            </a:r>
          </a:p>
          <a:p>
            <a:pPr marL="171450" indent="-171450" eaLnBrk="1" hangingPunct="1">
              <a:buFontTx/>
              <a:buChar char="-"/>
              <a:defRPr/>
            </a:pPr>
            <a:r>
              <a:rPr lang="en-GB" dirty="0" smtClean="0"/>
              <a:t>For</a:t>
            </a:r>
            <a:r>
              <a:rPr lang="en-GB" baseline="0" dirty="0" smtClean="0"/>
              <a:t> memory t</a:t>
            </a:r>
            <a:r>
              <a:rPr lang="en-GB" dirty="0" smtClean="0"/>
              <a:t>he 5 key challenges are: </a:t>
            </a:r>
          </a:p>
          <a:p>
            <a:pPr marL="933450" lvl="1" indent="-476250" eaLnBrk="1" hangingPunct="1">
              <a:lnSpc>
                <a:spcPct val="130000"/>
              </a:lnSpc>
              <a:spcBef>
                <a:spcPct val="0"/>
              </a:spcBef>
              <a:buClrTx/>
              <a:buFont typeface="Wingdings" pitchFamily="2" charset="2"/>
              <a:buChar char="§"/>
            </a:pPr>
            <a:r>
              <a:rPr lang="en-GB" b="0" dirty="0" smtClean="0">
                <a:solidFill>
                  <a:schemeClr val="accent2"/>
                </a:solidFill>
              </a:rPr>
              <a:t>Promoting human rights and democratic values.</a:t>
            </a:r>
          </a:p>
          <a:p>
            <a:pPr marL="933450" lvl="1" indent="-476250" eaLnBrk="1" hangingPunct="1">
              <a:lnSpc>
                <a:spcPct val="130000"/>
              </a:lnSpc>
              <a:spcBef>
                <a:spcPct val="0"/>
              </a:spcBef>
              <a:buClrTx/>
              <a:buFont typeface="Wingdings" pitchFamily="2" charset="2"/>
              <a:buChar char="§"/>
            </a:pPr>
            <a:r>
              <a:rPr lang="en-GB" b="0" dirty="0" smtClean="0">
                <a:solidFill>
                  <a:schemeClr val="accent2"/>
                </a:solidFill>
              </a:rPr>
              <a:t>Improving financial management, macroeconomic stability, inclusive growth and the fight against corruption.</a:t>
            </a:r>
          </a:p>
          <a:p>
            <a:pPr marL="933450" lvl="1" indent="-476250" eaLnBrk="1" hangingPunct="1">
              <a:lnSpc>
                <a:spcPct val="130000"/>
              </a:lnSpc>
              <a:spcBef>
                <a:spcPct val="0"/>
              </a:spcBef>
              <a:buClrTx/>
              <a:buFont typeface="Wingdings" pitchFamily="2" charset="2"/>
              <a:buChar char="§"/>
            </a:pPr>
            <a:r>
              <a:rPr lang="en-GB" b="0" dirty="0" smtClean="0">
                <a:solidFill>
                  <a:schemeClr val="accent2"/>
                </a:solidFill>
              </a:rPr>
              <a:t>Promoting sector reforms and improving service delivery. </a:t>
            </a:r>
          </a:p>
          <a:p>
            <a:pPr marL="933450" lvl="1" indent="-476250" eaLnBrk="1" hangingPunct="1">
              <a:lnSpc>
                <a:spcPct val="130000"/>
              </a:lnSpc>
              <a:spcBef>
                <a:spcPct val="0"/>
              </a:spcBef>
              <a:buClrTx/>
              <a:buFont typeface="Wingdings" pitchFamily="2" charset="2"/>
              <a:buChar char="§"/>
            </a:pPr>
            <a:r>
              <a:rPr lang="en-GB" b="0" dirty="0" smtClean="0">
                <a:solidFill>
                  <a:schemeClr val="accent2"/>
                </a:solidFill>
              </a:rPr>
              <a:t>State building in fragile states and addressing development challenges in SIDS and OCTs.</a:t>
            </a:r>
          </a:p>
          <a:p>
            <a:pPr marL="933450" lvl="1" indent="-476250" eaLnBrk="1" hangingPunct="1">
              <a:lnSpc>
                <a:spcPct val="130000"/>
              </a:lnSpc>
              <a:spcBef>
                <a:spcPct val="0"/>
              </a:spcBef>
              <a:buClrTx/>
              <a:buFont typeface="Wingdings" pitchFamily="2" charset="2"/>
              <a:buChar char="§"/>
            </a:pPr>
            <a:r>
              <a:rPr lang="en-GB" b="0" dirty="0" smtClean="0">
                <a:solidFill>
                  <a:schemeClr val="accent2"/>
                </a:solidFill>
              </a:rPr>
              <a:t>Improving domestic revenue mobilisation and reducing dependency on aid.</a:t>
            </a:r>
          </a:p>
          <a:p>
            <a:pPr eaLnBrk="1" hangingPunct="1">
              <a:defRPr/>
            </a:pPr>
            <a:endParaRPr lang="en-GB" dirty="0" smtClean="0"/>
          </a:p>
        </p:txBody>
      </p:sp>
      <p:sp>
        <p:nvSpPr>
          <p:cNvPr id="55300" name="Slide Number Placeholder 3"/>
          <p:cNvSpPr>
            <a:spLocks noGrp="1"/>
          </p:cNvSpPr>
          <p:nvPr>
            <p:ph type="sldNum" sz="quarter" idx="5"/>
          </p:nvPr>
        </p:nvSpPr>
        <p:spPr>
          <a:noFill/>
        </p:spPr>
        <p:txBody>
          <a:bodyPr/>
          <a:lstStyle/>
          <a:p>
            <a:fld id="{76BAC7D8-79F0-46A2-9D71-38F7EA891532}" type="slidenum">
              <a:rPr lang="en-GB" smtClean="0"/>
              <a:pPr/>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6A50E635-87B9-476A-9531-8527602E4931}" type="slidenum">
              <a:rPr lang="en-GB" smtClean="0"/>
              <a:pPr>
                <a:defRPr/>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14</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buFont typeface="Times" charset="0"/>
              <a:buNone/>
            </a:pPr>
            <a:r>
              <a:rPr lang="fr-BE" b="1" dirty="0" err="1" smtClean="0"/>
              <a:t>Lessons</a:t>
            </a:r>
            <a:r>
              <a:rPr lang="fr-BE" b="1" dirty="0" smtClean="0"/>
              <a:t> </a:t>
            </a:r>
            <a:r>
              <a:rPr lang="fr-BE" b="1" dirty="0" err="1" smtClean="0"/>
              <a:t>learnt</a:t>
            </a:r>
            <a:endParaRPr lang="fr-BE" dirty="0" smtClean="0"/>
          </a:p>
          <a:p>
            <a:r>
              <a:rPr lang="fr-BE" sz="1000" dirty="0" err="1" smtClean="0"/>
              <a:t>Related</a:t>
            </a:r>
            <a:r>
              <a:rPr lang="fr-BE" sz="1000" dirty="0" smtClean="0"/>
              <a:t> to </a:t>
            </a:r>
            <a:r>
              <a:rPr lang="fr-BE" sz="1000" dirty="0" err="1" smtClean="0"/>
              <a:t>programming</a:t>
            </a:r>
            <a:endParaRPr lang="fr-BE" sz="1000" dirty="0" smtClean="0"/>
          </a:p>
          <a:p>
            <a:pPr>
              <a:buFont typeface="Arial" pitchFamily="34" charset="0"/>
              <a:buChar char="•"/>
            </a:pPr>
            <a:r>
              <a:rPr lang="fr-BE" sz="1000" dirty="0" smtClean="0"/>
              <a:t>Objectives of GBS programmes do not </a:t>
            </a:r>
            <a:r>
              <a:rPr lang="fr-BE" sz="1000" dirty="0" err="1" smtClean="0"/>
              <a:t>sufficiently</a:t>
            </a:r>
            <a:r>
              <a:rPr lang="fr-BE" sz="1000" dirty="0" smtClean="0"/>
              <a:t> </a:t>
            </a:r>
            <a:r>
              <a:rPr lang="fr-BE" sz="1000" dirty="0" err="1" smtClean="0"/>
              <a:t>take</a:t>
            </a:r>
            <a:r>
              <a:rPr lang="fr-BE" sz="1000" dirty="0" smtClean="0"/>
              <a:t> </a:t>
            </a:r>
            <a:r>
              <a:rPr lang="fr-BE" sz="1000" dirty="0" err="1" smtClean="0"/>
              <a:t>into</a:t>
            </a:r>
            <a:r>
              <a:rPr lang="fr-BE" sz="1000" dirty="0" smtClean="0"/>
              <a:t> </a:t>
            </a:r>
            <a:r>
              <a:rPr lang="fr-BE" sz="1000" dirty="0" err="1" smtClean="0"/>
              <a:t>account</a:t>
            </a:r>
            <a:r>
              <a:rPr lang="fr-BE" sz="1000" dirty="0" smtClean="0"/>
              <a:t> the </a:t>
            </a:r>
            <a:r>
              <a:rPr lang="fr-BE" sz="1000" dirty="0" err="1" smtClean="0"/>
              <a:t>specific</a:t>
            </a:r>
            <a:r>
              <a:rPr lang="fr-BE" sz="1000" dirty="0" smtClean="0"/>
              <a:t> </a:t>
            </a:r>
            <a:r>
              <a:rPr lang="fr-BE" sz="1000" dirty="0" err="1" smtClean="0"/>
              <a:t>circumstances</a:t>
            </a:r>
            <a:r>
              <a:rPr lang="fr-BE" sz="1000" dirty="0" smtClean="0"/>
              <a:t> and </a:t>
            </a:r>
            <a:r>
              <a:rPr lang="fr-BE" sz="1000" dirty="0" err="1" smtClean="0"/>
              <a:t>changing</a:t>
            </a:r>
            <a:r>
              <a:rPr lang="fr-BE" sz="1000" dirty="0" smtClean="0"/>
              <a:t> </a:t>
            </a:r>
            <a:r>
              <a:rPr lang="fr-BE" sz="1000" dirty="0" err="1" smtClean="0"/>
              <a:t>priorities</a:t>
            </a:r>
            <a:r>
              <a:rPr lang="fr-BE" sz="1000" dirty="0" smtClean="0"/>
              <a:t> of the </a:t>
            </a:r>
            <a:r>
              <a:rPr lang="fr-BE" sz="1000" dirty="0" err="1" smtClean="0"/>
              <a:t>partner</a:t>
            </a:r>
            <a:r>
              <a:rPr lang="fr-BE" sz="1000" dirty="0" smtClean="0"/>
              <a:t> countries as </a:t>
            </a:r>
            <a:r>
              <a:rPr lang="fr-BE" sz="1000" dirty="0" err="1" smtClean="0"/>
              <a:t>well</a:t>
            </a:r>
            <a:r>
              <a:rPr lang="fr-BE" sz="1000" dirty="0" smtClean="0"/>
              <a:t> as </a:t>
            </a:r>
            <a:r>
              <a:rPr lang="fr-BE" sz="1000" dirty="0" err="1" smtClean="0"/>
              <a:t>other</a:t>
            </a:r>
            <a:r>
              <a:rPr lang="fr-BE" sz="1000" dirty="0" smtClean="0"/>
              <a:t> programmes </a:t>
            </a:r>
            <a:r>
              <a:rPr lang="fr-BE" sz="1000" dirty="0" err="1" smtClean="0"/>
              <a:t>implemented</a:t>
            </a:r>
            <a:r>
              <a:rPr lang="fr-BE" sz="1000" dirty="0" smtClean="0"/>
              <a:t> by the EC and </a:t>
            </a:r>
            <a:r>
              <a:rPr lang="fr-BE" sz="1000" dirty="0" err="1" smtClean="0"/>
              <a:t>other</a:t>
            </a:r>
            <a:r>
              <a:rPr lang="fr-BE" sz="1000" dirty="0" smtClean="0"/>
              <a:t> </a:t>
            </a:r>
            <a:r>
              <a:rPr lang="fr-BE" sz="1000" dirty="0" err="1" smtClean="0"/>
              <a:t>donors</a:t>
            </a:r>
            <a:r>
              <a:rPr lang="fr-BE" sz="1000" dirty="0" smtClean="0"/>
              <a:t>;</a:t>
            </a:r>
          </a:p>
          <a:p>
            <a:pPr>
              <a:buFont typeface="Arial" pitchFamily="34" charset="0"/>
              <a:buChar char="•"/>
            </a:pPr>
            <a:r>
              <a:rPr lang="fr-BE" sz="1000" dirty="0" smtClean="0"/>
              <a:t>Objectives are </a:t>
            </a:r>
            <a:r>
              <a:rPr lang="fr-BE" sz="1000" dirty="0" err="1" smtClean="0"/>
              <a:t>often</a:t>
            </a:r>
            <a:r>
              <a:rPr lang="fr-BE" sz="1000" dirty="0" smtClean="0"/>
              <a:t> </a:t>
            </a:r>
            <a:r>
              <a:rPr lang="fr-BE" sz="1000" dirty="0" err="1" smtClean="0"/>
              <a:t>formulated</a:t>
            </a:r>
            <a:r>
              <a:rPr lang="fr-BE" sz="1000" dirty="0" smtClean="0"/>
              <a:t> in </a:t>
            </a:r>
            <a:r>
              <a:rPr lang="fr-BE" sz="1000" dirty="0" err="1" smtClean="0"/>
              <a:t>terms</a:t>
            </a:r>
            <a:r>
              <a:rPr lang="fr-BE" sz="1000" dirty="0" smtClean="0"/>
              <a:t> </a:t>
            </a:r>
            <a:r>
              <a:rPr lang="fr-BE" sz="1000" dirty="0" err="1" smtClean="0"/>
              <a:t>which</a:t>
            </a:r>
            <a:r>
              <a:rPr lang="fr-BE" sz="1000" dirty="0" smtClean="0"/>
              <a:t> are </a:t>
            </a:r>
            <a:r>
              <a:rPr lang="fr-BE" sz="1000" dirty="0" err="1" smtClean="0"/>
              <a:t>too</a:t>
            </a:r>
            <a:r>
              <a:rPr lang="fr-BE" sz="1000" dirty="0" smtClean="0"/>
              <a:t> </a:t>
            </a:r>
            <a:r>
              <a:rPr lang="fr-BE" sz="1000" dirty="0" err="1" smtClean="0"/>
              <a:t>general</a:t>
            </a:r>
            <a:r>
              <a:rPr lang="fr-BE" sz="1000" dirty="0" smtClean="0"/>
              <a:t> </a:t>
            </a:r>
            <a:r>
              <a:rPr lang="fr-BE" sz="1000" dirty="0" err="1" smtClean="0"/>
              <a:t>which</a:t>
            </a:r>
            <a:r>
              <a:rPr lang="fr-BE" sz="1000" dirty="0" smtClean="0"/>
              <a:t> </a:t>
            </a:r>
            <a:r>
              <a:rPr lang="fr-BE" sz="1000" dirty="0" err="1" smtClean="0"/>
              <a:t>makes</a:t>
            </a:r>
            <a:r>
              <a:rPr lang="fr-BE" sz="1000" dirty="0" smtClean="0"/>
              <a:t> </a:t>
            </a:r>
            <a:r>
              <a:rPr lang="fr-BE" sz="1000" dirty="0" err="1" smtClean="0"/>
              <a:t>it</a:t>
            </a:r>
            <a:r>
              <a:rPr lang="fr-BE" sz="1000" dirty="0" smtClean="0"/>
              <a:t> </a:t>
            </a:r>
            <a:r>
              <a:rPr lang="fr-BE" sz="1000" dirty="0" err="1" smtClean="0"/>
              <a:t>difficult</a:t>
            </a:r>
            <a:r>
              <a:rPr lang="fr-BE" sz="1000" dirty="0" smtClean="0"/>
              <a:t> to </a:t>
            </a:r>
            <a:r>
              <a:rPr lang="fr-BE" sz="1000" dirty="0" err="1" smtClean="0"/>
              <a:t>assess</a:t>
            </a:r>
            <a:r>
              <a:rPr lang="fr-BE" sz="1000" dirty="0" smtClean="0"/>
              <a:t> </a:t>
            </a:r>
            <a:r>
              <a:rPr lang="fr-BE" sz="1000" dirty="0" err="1" smtClean="0"/>
              <a:t>effectiveness</a:t>
            </a:r>
            <a:r>
              <a:rPr lang="fr-BE" sz="1000" dirty="0" smtClean="0"/>
              <a:t>;</a:t>
            </a:r>
          </a:p>
          <a:p>
            <a:pPr>
              <a:buFont typeface="Arial" pitchFamily="34" charset="0"/>
              <a:buChar char="•"/>
            </a:pPr>
            <a:r>
              <a:rPr lang="fr-BE" sz="1000" dirty="0" smtClean="0"/>
              <a:t>General and </a:t>
            </a:r>
            <a:r>
              <a:rPr lang="fr-BE" sz="1000" dirty="0" err="1" smtClean="0"/>
              <a:t>Sector</a:t>
            </a:r>
            <a:r>
              <a:rPr lang="fr-BE" sz="1000" dirty="0" smtClean="0"/>
              <a:t> Budget Supports are the </a:t>
            </a:r>
            <a:r>
              <a:rPr lang="fr-BE" sz="1000" dirty="0" err="1" smtClean="0"/>
              <a:t>same</a:t>
            </a:r>
            <a:r>
              <a:rPr lang="fr-BE" sz="1000" dirty="0" smtClean="0"/>
              <a:t> </a:t>
            </a:r>
            <a:r>
              <a:rPr lang="fr-BE" sz="1000" dirty="0" err="1" smtClean="0"/>
              <a:t>modality</a:t>
            </a:r>
            <a:r>
              <a:rPr lang="fr-BE" sz="1000" dirty="0" smtClean="0"/>
              <a:t> but have </a:t>
            </a:r>
            <a:r>
              <a:rPr lang="fr-BE" sz="1000" dirty="0" err="1" smtClean="0"/>
              <a:t>different</a:t>
            </a:r>
            <a:r>
              <a:rPr lang="fr-BE" sz="1000" dirty="0" smtClean="0"/>
              <a:t> objectives </a:t>
            </a:r>
            <a:r>
              <a:rPr lang="fr-BE" sz="1000" dirty="0" err="1" smtClean="0"/>
              <a:t>that</a:t>
            </a:r>
            <a:r>
              <a:rPr lang="fr-BE" sz="1000" dirty="0" smtClean="0"/>
              <a:t> must </a:t>
            </a:r>
            <a:r>
              <a:rPr lang="fr-BE" sz="1000" dirty="0" err="1" smtClean="0"/>
              <a:t>be</a:t>
            </a:r>
            <a:r>
              <a:rPr lang="fr-BE" sz="1000" dirty="0" smtClean="0"/>
              <a:t> </a:t>
            </a:r>
            <a:r>
              <a:rPr lang="fr-BE" sz="1000" dirty="0" err="1" smtClean="0"/>
              <a:t>reflected</a:t>
            </a:r>
            <a:r>
              <a:rPr lang="fr-BE" sz="1000" dirty="0" smtClean="0"/>
              <a:t> in the conditions and dialogue; </a:t>
            </a:r>
          </a:p>
          <a:p>
            <a:pPr>
              <a:buFont typeface="Arial" pitchFamily="34" charset="0"/>
              <a:buChar char="•"/>
            </a:pPr>
            <a:r>
              <a:rPr lang="fr-BE" sz="1000" dirty="0" smtClean="0"/>
              <a:t>The </a:t>
            </a:r>
            <a:r>
              <a:rPr lang="fr-BE" sz="1000" dirty="0" err="1" smtClean="0"/>
              <a:t>rationale</a:t>
            </a:r>
            <a:r>
              <a:rPr lang="fr-BE" sz="1000" dirty="0" smtClean="0"/>
              <a:t> </a:t>
            </a:r>
            <a:r>
              <a:rPr lang="fr-BE" sz="1000" dirty="0" err="1" smtClean="0"/>
              <a:t>followed</a:t>
            </a:r>
            <a:r>
              <a:rPr lang="fr-BE" sz="1000" dirty="0" smtClean="0"/>
              <a:t> to set the </a:t>
            </a:r>
            <a:r>
              <a:rPr lang="fr-BE" sz="1000" dirty="0" err="1" smtClean="0"/>
              <a:t>funding</a:t>
            </a:r>
            <a:r>
              <a:rPr lang="fr-BE" sz="1000" dirty="0" smtClean="0"/>
              <a:t> </a:t>
            </a:r>
            <a:r>
              <a:rPr lang="fr-BE" sz="1000" dirty="0" err="1" smtClean="0"/>
              <a:t>amounts</a:t>
            </a:r>
            <a:r>
              <a:rPr lang="fr-BE" sz="1000" dirty="0" smtClean="0"/>
              <a:t> to </a:t>
            </a:r>
            <a:r>
              <a:rPr lang="fr-BE" sz="1000" dirty="0" err="1" smtClean="0"/>
              <a:t>be</a:t>
            </a:r>
            <a:r>
              <a:rPr lang="fr-BE" sz="1000" dirty="0" smtClean="0"/>
              <a:t> </a:t>
            </a:r>
            <a:r>
              <a:rPr lang="fr-BE" sz="1000" dirty="0" err="1" smtClean="0"/>
              <a:t>allocated</a:t>
            </a:r>
            <a:r>
              <a:rPr lang="fr-BE" sz="1000" dirty="0" smtClean="0"/>
              <a:t> </a:t>
            </a:r>
            <a:r>
              <a:rPr lang="fr-BE" sz="1000" dirty="0" err="1" smtClean="0"/>
              <a:t>is</a:t>
            </a:r>
            <a:r>
              <a:rPr lang="fr-BE" sz="1000" dirty="0" smtClean="0"/>
              <a:t> not </a:t>
            </a:r>
            <a:r>
              <a:rPr lang="fr-BE" sz="1000" dirty="0" err="1" smtClean="0"/>
              <a:t>always</a:t>
            </a:r>
            <a:r>
              <a:rPr lang="fr-BE" sz="1000" dirty="0" smtClean="0"/>
              <a:t> </a:t>
            </a:r>
            <a:r>
              <a:rPr lang="fr-BE" sz="1000" dirty="0" err="1" smtClean="0"/>
              <a:t>clear</a:t>
            </a:r>
            <a:r>
              <a:rPr lang="fr-BE" sz="1000" dirty="0" smtClean="0"/>
              <a:t>;</a:t>
            </a:r>
          </a:p>
          <a:p>
            <a:pPr>
              <a:buFont typeface="Times" charset="0"/>
              <a:buNone/>
            </a:pPr>
            <a:endParaRPr lang="fr-BE" b="1" dirty="0" smtClean="0"/>
          </a:p>
          <a:p>
            <a:pPr>
              <a:buFont typeface="Times" charset="0"/>
              <a:buNone/>
            </a:pPr>
            <a:r>
              <a:rPr lang="fr-BE" b="1" dirty="0" err="1" smtClean="0"/>
              <a:t>Lessons</a:t>
            </a:r>
            <a:r>
              <a:rPr lang="fr-BE" b="1" dirty="0" smtClean="0"/>
              <a:t> </a:t>
            </a:r>
            <a:r>
              <a:rPr lang="fr-BE" b="1" dirty="0" err="1" smtClean="0"/>
              <a:t>learnt</a:t>
            </a:r>
            <a:r>
              <a:rPr lang="fr-BE" b="1" dirty="0" smtClean="0"/>
              <a:t> </a:t>
            </a:r>
            <a:r>
              <a:rPr lang="fr-BE" b="1" dirty="0" err="1" smtClean="0"/>
              <a:t>Risk</a:t>
            </a:r>
            <a:r>
              <a:rPr lang="fr-BE" b="1" baseline="0" dirty="0" smtClean="0"/>
              <a:t> management</a:t>
            </a:r>
            <a:endParaRPr lang="fr-BE" b="1" dirty="0" smtClean="0"/>
          </a:p>
          <a:p>
            <a:r>
              <a:rPr lang="fr-BE" sz="1800" dirty="0" smtClean="0"/>
              <a:t>Budget Support has a </a:t>
            </a:r>
            <a:r>
              <a:rPr lang="fr-BE" sz="1800" dirty="0" err="1" smtClean="0"/>
              <a:t>different</a:t>
            </a:r>
            <a:r>
              <a:rPr lang="fr-BE" sz="1800" dirty="0" smtClean="0"/>
              <a:t> </a:t>
            </a:r>
            <a:r>
              <a:rPr lang="fr-BE" sz="1800" dirty="0" err="1" smtClean="0"/>
              <a:t>risk</a:t>
            </a:r>
            <a:r>
              <a:rPr lang="fr-BE" sz="1800" dirty="0" smtClean="0"/>
              <a:t> profile </a:t>
            </a:r>
            <a:r>
              <a:rPr lang="fr-BE" sz="1800" dirty="0" err="1" smtClean="0"/>
              <a:t>from</a:t>
            </a:r>
            <a:r>
              <a:rPr lang="fr-BE" sz="1800" dirty="0" smtClean="0"/>
              <a:t> </a:t>
            </a:r>
            <a:r>
              <a:rPr lang="fr-BE" sz="1800" dirty="0" err="1" smtClean="0"/>
              <a:t>project</a:t>
            </a:r>
            <a:r>
              <a:rPr lang="fr-BE" sz="1800" dirty="0" smtClean="0"/>
              <a:t> </a:t>
            </a:r>
            <a:r>
              <a:rPr lang="fr-BE" sz="1800" dirty="0" err="1" smtClean="0"/>
              <a:t>aid</a:t>
            </a:r>
            <a:r>
              <a:rPr lang="fr-BE" sz="1800" dirty="0" smtClean="0"/>
              <a:t>:</a:t>
            </a:r>
          </a:p>
          <a:p>
            <a:pPr lvl="1">
              <a:buFont typeface="Arial" pitchFamily="34" charset="0"/>
              <a:buChar char="•"/>
            </a:pPr>
            <a:r>
              <a:rPr lang="fr-BE" sz="1800" dirty="0" err="1" smtClean="0"/>
              <a:t>lower</a:t>
            </a:r>
            <a:r>
              <a:rPr lang="fr-BE" sz="1800" dirty="0" smtClean="0"/>
              <a:t> </a:t>
            </a:r>
            <a:r>
              <a:rPr lang="fr-BE" sz="1800" dirty="0" err="1" smtClean="0"/>
              <a:t>development</a:t>
            </a:r>
            <a:r>
              <a:rPr lang="fr-BE" sz="1800" dirty="0" smtClean="0"/>
              <a:t> </a:t>
            </a:r>
            <a:r>
              <a:rPr lang="fr-BE" sz="1800" dirty="0" err="1" smtClean="0"/>
              <a:t>risk</a:t>
            </a:r>
            <a:r>
              <a:rPr lang="fr-BE" sz="1800" dirty="0" smtClean="0"/>
              <a:t>? </a:t>
            </a:r>
            <a:r>
              <a:rPr lang="fr-BE" sz="1800" dirty="0" err="1" smtClean="0"/>
              <a:t>Depending</a:t>
            </a:r>
            <a:r>
              <a:rPr lang="fr-BE" sz="1800" dirty="0" smtClean="0"/>
              <a:t> on  the </a:t>
            </a:r>
            <a:r>
              <a:rPr lang="fr-BE" sz="1800" dirty="0" err="1" smtClean="0"/>
              <a:t>degree</a:t>
            </a:r>
            <a:r>
              <a:rPr lang="fr-BE" sz="1800" dirty="0" smtClean="0"/>
              <a:t> of </a:t>
            </a:r>
            <a:r>
              <a:rPr lang="fr-BE" sz="1800" dirty="0" err="1" smtClean="0"/>
              <a:t>weaknesses</a:t>
            </a:r>
            <a:r>
              <a:rPr lang="fr-BE" sz="1800" dirty="0" smtClean="0"/>
              <a:t> in respective national </a:t>
            </a:r>
            <a:r>
              <a:rPr lang="fr-BE" sz="1800" dirty="0" err="1" smtClean="0"/>
              <a:t>development</a:t>
            </a:r>
            <a:r>
              <a:rPr lang="fr-BE" sz="1800" dirty="0" smtClean="0"/>
              <a:t> </a:t>
            </a:r>
            <a:r>
              <a:rPr lang="fr-BE" sz="1800" dirty="0" err="1" smtClean="0"/>
              <a:t>strategies</a:t>
            </a:r>
            <a:r>
              <a:rPr lang="fr-BE" sz="1800" dirty="0" smtClean="0"/>
              <a:t>;</a:t>
            </a:r>
          </a:p>
          <a:p>
            <a:pPr lvl="1">
              <a:buFont typeface="Arial" pitchFamily="34" charset="0"/>
              <a:buChar char="•"/>
            </a:pPr>
            <a:r>
              <a:rPr lang="fr-BE" sz="1800" dirty="0" err="1" smtClean="0"/>
              <a:t>higher</a:t>
            </a:r>
            <a:r>
              <a:rPr lang="fr-BE" sz="1800" dirty="0" smtClean="0"/>
              <a:t> </a:t>
            </a:r>
            <a:r>
              <a:rPr lang="fr-BE" sz="1800" dirty="0" err="1" smtClean="0"/>
              <a:t>fiduciary</a:t>
            </a:r>
            <a:r>
              <a:rPr lang="fr-BE" sz="1800" dirty="0" smtClean="0"/>
              <a:t> </a:t>
            </a:r>
            <a:r>
              <a:rPr lang="fr-BE" sz="1800" dirty="0" err="1" smtClean="0"/>
              <a:t>risk</a:t>
            </a:r>
            <a:r>
              <a:rPr lang="fr-BE" sz="1800" dirty="0" smtClean="0"/>
              <a:t>? </a:t>
            </a:r>
            <a:r>
              <a:rPr lang="fr-BE" sz="1800" dirty="0" err="1" smtClean="0"/>
              <a:t>Especially</a:t>
            </a:r>
            <a:r>
              <a:rPr lang="fr-BE" sz="1800" dirty="0" smtClean="0"/>
              <a:t> in the case of </a:t>
            </a:r>
            <a:r>
              <a:rPr lang="fr-BE" sz="1800" dirty="0" err="1" smtClean="0"/>
              <a:t>weak</a:t>
            </a:r>
            <a:r>
              <a:rPr lang="fr-BE" sz="1800" dirty="0" smtClean="0"/>
              <a:t> PFM </a:t>
            </a:r>
            <a:r>
              <a:rPr lang="fr-BE" sz="1800" dirty="0" err="1" smtClean="0"/>
              <a:t>systems</a:t>
            </a:r>
            <a:r>
              <a:rPr lang="fr-BE" sz="1800" dirty="0" smtClean="0"/>
              <a:t>;</a:t>
            </a:r>
          </a:p>
          <a:p>
            <a:pPr>
              <a:buFont typeface="Times" charset="0"/>
              <a:buNone/>
            </a:pPr>
            <a:r>
              <a:rPr lang="fr-BE" b="1" dirty="0" smtClean="0"/>
              <a:t>Key Challenges </a:t>
            </a:r>
          </a:p>
          <a:p>
            <a:pPr>
              <a:buFont typeface="Arial" pitchFamily="34" charset="0"/>
              <a:buChar char="•"/>
            </a:pPr>
            <a:r>
              <a:rPr lang="fr-BE" sz="1800" dirty="0" err="1" smtClean="0"/>
              <a:t>Assessing</a:t>
            </a:r>
            <a:r>
              <a:rPr lang="fr-BE" sz="1800" dirty="0" smtClean="0"/>
              <a:t> </a:t>
            </a:r>
            <a:r>
              <a:rPr lang="fr-BE" sz="1800" dirty="0" err="1" smtClean="0"/>
              <a:t>quality</a:t>
            </a:r>
            <a:r>
              <a:rPr lang="fr-BE" sz="1800" dirty="0" smtClean="0"/>
              <a:t> of </a:t>
            </a:r>
            <a:r>
              <a:rPr lang="fr-BE" sz="1800" dirty="0" err="1" smtClean="0"/>
              <a:t>governance</a:t>
            </a:r>
            <a:r>
              <a:rPr lang="fr-BE" sz="1800" dirty="0" smtClean="0"/>
              <a:t> in the </a:t>
            </a:r>
            <a:r>
              <a:rPr lang="fr-BE" sz="1800" dirty="0" err="1" smtClean="0"/>
              <a:t>partner</a:t>
            </a:r>
            <a:r>
              <a:rPr lang="fr-BE" sz="1800" dirty="0" smtClean="0"/>
              <a:t> country and </a:t>
            </a:r>
            <a:r>
              <a:rPr lang="fr-BE" sz="1800" dirty="0" err="1" smtClean="0"/>
              <a:t>political</a:t>
            </a:r>
            <a:r>
              <a:rPr lang="fr-BE" sz="1800" dirty="0" smtClean="0"/>
              <a:t> </a:t>
            </a:r>
            <a:r>
              <a:rPr lang="fr-BE" sz="1800" dirty="0" err="1" smtClean="0"/>
              <a:t>risks</a:t>
            </a:r>
            <a:r>
              <a:rPr lang="fr-BE" sz="1800" dirty="0" smtClean="0"/>
              <a:t> </a:t>
            </a:r>
            <a:r>
              <a:rPr lang="fr-BE" sz="1800" dirty="0" err="1" smtClean="0"/>
              <a:t>requires</a:t>
            </a:r>
            <a:r>
              <a:rPr lang="fr-BE" sz="1800" dirty="0" smtClean="0"/>
              <a:t> an </a:t>
            </a:r>
            <a:r>
              <a:rPr lang="fr-BE" sz="1800" dirty="0" err="1" smtClean="0"/>
              <a:t>intensified</a:t>
            </a:r>
            <a:r>
              <a:rPr lang="fr-BE" sz="1800" dirty="0" smtClean="0"/>
              <a:t> </a:t>
            </a:r>
            <a:r>
              <a:rPr lang="fr-BE" sz="1800" dirty="0" err="1" smtClean="0"/>
              <a:t>political</a:t>
            </a:r>
            <a:r>
              <a:rPr lang="fr-BE" sz="1800" dirty="0" smtClean="0"/>
              <a:t> dialogue;</a:t>
            </a:r>
          </a:p>
          <a:p>
            <a:pPr>
              <a:buFont typeface="Arial" pitchFamily="34" charset="0"/>
              <a:buChar char="•"/>
            </a:pPr>
            <a:r>
              <a:rPr lang="fr-BE" sz="1800" dirty="0" err="1" smtClean="0"/>
              <a:t>Improving</a:t>
            </a:r>
            <a:r>
              <a:rPr lang="fr-BE" sz="1800" dirty="0" smtClean="0"/>
              <a:t> </a:t>
            </a:r>
            <a:r>
              <a:rPr lang="fr-BE" sz="1800" dirty="0" err="1" smtClean="0"/>
              <a:t>tools</a:t>
            </a:r>
            <a:r>
              <a:rPr lang="fr-BE" sz="1800" dirty="0" smtClean="0"/>
              <a:t> for </a:t>
            </a:r>
            <a:r>
              <a:rPr lang="fr-BE" sz="1800" dirty="0" err="1" smtClean="0"/>
              <a:t>assessing</a:t>
            </a:r>
            <a:r>
              <a:rPr lang="fr-BE" sz="1800" dirty="0" smtClean="0"/>
              <a:t> </a:t>
            </a:r>
            <a:r>
              <a:rPr lang="fr-BE" sz="1800" dirty="0" err="1" smtClean="0"/>
              <a:t>financial</a:t>
            </a:r>
            <a:r>
              <a:rPr lang="fr-BE" sz="1800" dirty="0" smtClean="0"/>
              <a:t> </a:t>
            </a:r>
            <a:r>
              <a:rPr lang="fr-BE" sz="1800" dirty="0" err="1" smtClean="0"/>
              <a:t>risk</a:t>
            </a:r>
            <a:r>
              <a:rPr lang="fr-BE" sz="1800" dirty="0" smtClean="0"/>
              <a:t>: </a:t>
            </a:r>
            <a:r>
              <a:rPr lang="fr-BE" sz="1800" dirty="0" err="1" smtClean="0"/>
              <a:t>such</a:t>
            </a:r>
            <a:r>
              <a:rPr lang="fr-BE" sz="1800" dirty="0" smtClean="0"/>
              <a:t> as </a:t>
            </a:r>
            <a:r>
              <a:rPr lang="fr-BE" sz="1800" dirty="0" err="1" smtClean="0"/>
              <a:t>regular</a:t>
            </a:r>
            <a:r>
              <a:rPr lang="fr-BE" sz="1800" dirty="0" smtClean="0"/>
              <a:t> diagnostics </a:t>
            </a:r>
            <a:r>
              <a:rPr lang="fr-BE" sz="1800" dirty="0" err="1" smtClean="0"/>
              <a:t>identifying</a:t>
            </a:r>
            <a:r>
              <a:rPr lang="fr-BE" sz="1800" dirty="0" smtClean="0"/>
              <a:t> </a:t>
            </a:r>
            <a:r>
              <a:rPr lang="fr-BE" sz="1800" dirty="0" err="1" smtClean="0"/>
              <a:t>key</a:t>
            </a:r>
            <a:r>
              <a:rPr lang="fr-BE" sz="1800" dirty="0" smtClean="0"/>
              <a:t> areas of </a:t>
            </a:r>
            <a:r>
              <a:rPr lang="fr-BE" sz="1800" dirty="0" err="1" smtClean="0"/>
              <a:t>weakness</a:t>
            </a:r>
            <a:r>
              <a:rPr lang="fr-BE" sz="1800" dirty="0" smtClean="0"/>
              <a:t> and </a:t>
            </a:r>
            <a:r>
              <a:rPr lang="fr-BE" sz="1800" dirty="0" err="1" smtClean="0"/>
              <a:t>informing</a:t>
            </a:r>
            <a:r>
              <a:rPr lang="fr-BE" sz="1800" dirty="0" smtClean="0"/>
              <a:t> the </a:t>
            </a:r>
            <a:r>
              <a:rPr lang="fr-BE" sz="1800" dirty="0" err="1" smtClean="0"/>
              <a:t>preparation</a:t>
            </a:r>
            <a:r>
              <a:rPr lang="fr-BE" sz="1800" dirty="0" smtClean="0"/>
              <a:t> and </a:t>
            </a:r>
            <a:r>
              <a:rPr lang="fr-BE" sz="1800" dirty="0" err="1" smtClean="0"/>
              <a:t>implementation</a:t>
            </a:r>
            <a:r>
              <a:rPr lang="fr-BE" sz="1800" dirty="0" smtClean="0"/>
              <a:t> of </a:t>
            </a:r>
            <a:r>
              <a:rPr lang="fr-BE" sz="1800" dirty="0" err="1" smtClean="0"/>
              <a:t>reform</a:t>
            </a:r>
            <a:r>
              <a:rPr lang="fr-BE" sz="1800" dirty="0" smtClean="0"/>
              <a:t> programmes;</a:t>
            </a:r>
          </a:p>
          <a:p>
            <a:pPr>
              <a:buFont typeface="Arial" pitchFamily="34" charset="0"/>
              <a:buChar char="•"/>
            </a:pPr>
            <a:r>
              <a:rPr lang="fr-BE" sz="1800" dirty="0" smtClean="0"/>
              <a:t> </a:t>
            </a:r>
            <a:r>
              <a:rPr lang="fr-BE" sz="1800" dirty="0" err="1" smtClean="0"/>
              <a:t>Strenghtening</a:t>
            </a:r>
            <a:r>
              <a:rPr lang="fr-BE" sz="1800" dirty="0" smtClean="0"/>
              <a:t> </a:t>
            </a:r>
            <a:r>
              <a:rPr lang="fr-BE" sz="1800" dirty="0" err="1" smtClean="0"/>
              <a:t>oversight</a:t>
            </a:r>
            <a:r>
              <a:rPr lang="fr-BE" sz="1800" dirty="0" smtClean="0"/>
              <a:t> bodies (audit institutions, </a:t>
            </a:r>
            <a:r>
              <a:rPr lang="fr-BE" sz="1800" dirty="0" err="1" smtClean="0"/>
              <a:t>Parliament</a:t>
            </a:r>
            <a:r>
              <a:rPr lang="fr-BE" sz="1800" dirty="0" smtClean="0"/>
              <a:t>,…)</a:t>
            </a:r>
          </a:p>
          <a:p>
            <a:pPr>
              <a:buFont typeface="Arial" pitchFamily="34" charset="0"/>
              <a:buChar char="•"/>
            </a:pPr>
            <a:r>
              <a:rPr lang="fr-BE" sz="1800" dirty="0" smtClean="0"/>
              <a:t> </a:t>
            </a:r>
            <a:r>
              <a:rPr lang="fr-BE" sz="1800" dirty="0" err="1" smtClean="0"/>
              <a:t>Managing</a:t>
            </a:r>
            <a:r>
              <a:rPr lang="fr-BE" sz="1800" dirty="0" smtClean="0"/>
              <a:t> </a:t>
            </a:r>
            <a:r>
              <a:rPr lang="fr-BE" sz="1800" dirty="0" err="1" smtClean="0"/>
              <a:t>development</a:t>
            </a:r>
            <a:r>
              <a:rPr lang="fr-BE" sz="1800" dirty="0" smtClean="0"/>
              <a:t> </a:t>
            </a:r>
            <a:r>
              <a:rPr lang="fr-BE" sz="1800" dirty="0" err="1" smtClean="0"/>
              <a:t>risks</a:t>
            </a:r>
            <a:r>
              <a:rPr lang="fr-BE" sz="1800" dirty="0" smtClean="0"/>
              <a:t> </a:t>
            </a:r>
            <a:r>
              <a:rPr lang="fr-BE" sz="1800" dirty="0" err="1" smtClean="0"/>
              <a:t>through</a:t>
            </a:r>
            <a:r>
              <a:rPr lang="fr-BE" sz="1800" dirty="0" smtClean="0"/>
              <a:t> </a:t>
            </a:r>
            <a:r>
              <a:rPr lang="fr-BE" sz="1800" dirty="0" err="1" smtClean="0"/>
              <a:t>better</a:t>
            </a:r>
            <a:r>
              <a:rPr lang="fr-BE" sz="1800" dirty="0" smtClean="0"/>
              <a:t> monitoring </a:t>
            </a:r>
            <a:r>
              <a:rPr lang="fr-BE" sz="1800" dirty="0" err="1" smtClean="0"/>
              <a:t>tools</a:t>
            </a:r>
            <a:r>
              <a:rPr lang="fr-BE" sz="1800" dirty="0" smtClean="0"/>
              <a:t>;</a:t>
            </a:r>
          </a:p>
          <a:p>
            <a:pPr>
              <a:buFont typeface="Arial" pitchFamily="34" charset="0"/>
              <a:buChar char="•"/>
            </a:pPr>
            <a:r>
              <a:rPr lang="fr-BE" sz="1800" dirty="0" smtClean="0"/>
              <a:t> </a:t>
            </a:r>
            <a:r>
              <a:rPr lang="fr-BE" sz="1800" dirty="0" err="1" smtClean="0"/>
              <a:t>Assessing</a:t>
            </a:r>
            <a:r>
              <a:rPr lang="fr-BE" sz="1800" dirty="0" smtClean="0"/>
              <a:t> </a:t>
            </a:r>
            <a:r>
              <a:rPr lang="fr-BE" sz="1800" dirty="0" err="1" smtClean="0"/>
              <a:t>external</a:t>
            </a:r>
            <a:r>
              <a:rPr lang="fr-BE" sz="1800" dirty="0" smtClean="0"/>
              <a:t> </a:t>
            </a:r>
            <a:r>
              <a:rPr lang="fr-BE" sz="1800" dirty="0" err="1" smtClean="0"/>
              <a:t>risk</a:t>
            </a:r>
            <a:r>
              <a:rPr lang="fr-BE" sz="1800" dirty="0" smtClean="0"/>
              <a:t> </a:t>
            </a:r>
            <a:r>
              <a:rPr lang="fr-BE" sz="1800" dirty="0" err="1" smtClean="0"/>
              <a:t>factors</a:t>
            </a:r>
            <a:r>
              <a:rPr lang="fr-BE" sz="1800" dirty="0" smtClean="0"/>
              <a:t>;</a:t>
            </a:r>
          </a:p>
          <a:p>
            <a:pPr>
              <a:buFont typeface="Arial" pitchFamily="34" charset="0"/>
              <a:buChar char="•"/>
            </a:pPr>
            <a:endParaRPr lang="fr-BE" sz="1800" dirty="0" smtClean="0"/>
          </a:p>
          <a:p>
            <a:pPr>
              <a:buNone/>
            </a:pPr>
            <a:r>
              <a:rPr lang="fr-BE" b="1" dirty="0" err="1" smtClean="0"/>
              <a:t>Lessons</a:t>
            </a:r>
            <a:r>
              <a:rPr lang="fr-BE" b="1" dirty="0" smtClean="0"/>
              <a:t> </a:t>
            </a:r>
            <a:r>
              <a:rPr lang="fr-BE" b="1" dirty="0" err="1" smtClean="0"/>
              <a:t>learnt</a:t>
            </a:r>
            <a:r>
              <a:rPr lang="fr-BE" b="1" dirty="0" smtClean="0"/>
              <a:t> Policy dialogue</a:t>
            </a:r>
          </a:p>
          <a:p>
            <a:pPr>
              <a:buFont typeface="Arial" pitchFamily="34" charset="0"/>
              <a:buChar char="•"/>
            </a:pPr>
            <a:r>
              <a:rPr lang="fr-BE" dirty="0" smtClean="0"/>
              <a:t>BS programmes have </a:t>
            </a:r>
            <a:r>
              <a:rPr lang="fr-BE" dirty="0" err="1" smtClean="0"/>
              <a:t>had</a:t>
            </a:r>
            <a:r>
              <a:rPr lang="fr-BE" dirty="0" smtClean="0"/>
              <a:t> a </a:t>
            </a:r>
            <a:r>
              <a:rPr lang="fr-BE" dirty="0" err="1" smtClean="0"/>
              <a:t>catalytic</a:t>
            </a:r>
            <a:r>
              <a:rPr lang="fr-BE" dirty="0" smtClean="0"/>
              <a:t> </a:t>
            </a:r>
            <a:r>
              <a:rPr lang="fr-BE" dirty="0" err="1" smtClean="0"/>
              <a:t>effect</a:t>
            </a:r>
            <a:r>
              <a:rPr lang="fr-BE" dirty="0" smtClean="0"/>
              <a:t> in respect of </a:t>
            </a:r>
            <a:r>
              <a:rPr lang="fr-BE" dirty="0" err="1" smtClean="0"/>
              <a:t>strenghthening</a:t>
            </a:r>
            <a:r>
              <a:rPr lang="fr-BE" dirty="0" smtClean="0"/>
              <a:t> dialogue on the national budget and PFM</a:t>
            </a:r>
          </a:p>
          <a:p>
            <a:pPr>
              <a:buFont typeface="Arial" pitchFamily="34" charset="0"/>
              <a:buChar char="•"/>
            </a:pPr>
            <a:r>
              <a:rPr lang="fr-BE" dirty="0" smtClean="0"/>
              <a:t>But as </a:t>
            </a:r>
            <a:r>
              <a:rPr lang="fr-BE" dirty="0" err="1" smtClean="0"/>
              <a:t>stressed</a:t>
            </a:r>
            <a:r>
              <a:rPr lang="fr-BE" dirty="0" smtClean="0"/>
              <a:t> by the Court of </a:t>
            </a:r>
            <a:r>
              <a:rPr lang="fr-BE" dirty="0" err="1" smtClean="0"/>
              <a:t>Auditors</a:t>
            </a:r>
            <a:r>
              <a:rPr lang="fr-BE" dirty="0" smtClean="0"/>
              <a:t>, the Commission </a:t>
            </a:r>
            <a:r>
              <a:rPr lang="fr-BE" dirty="0" err="1" smtClean="0"/>
              <a:t>does</a:t>
            </a:r>
            <a:r>
              <a:rPr lang="fr-BE" dirty="0" smtClean="0"/>
              <a:t> not </a:t>
            </a:r>
            <a:r>
              <a:rPr lang="fr-BE" dirty="0" err="1" smtClean="0"/>
              <a:t>make</a:t>
            </a:r>
            <a:r>
              <a:rPr lang="fr-BE" dirty="0" smtClean="0"/>
              <a:t> full use of the </a:t>
            </a:r>
            <a:r>
              <a:rPr lang="fr-BE" dirty="0" err="1" smtClean="0"/>
              <a:t>instrument’s</a:t>
            </a:r>
            <a:r>
              <a:rPr lang="fr-BE" dirty="0" smtClean="0"/>
              <a:t> </a:t>
            </a:r>
            <a:r>
              <a:rPr lang="fr-BE" dirty="0" err="1" smtClean="0"/>
              <a:t>potential</a:t>
            </a:r>
            <a:r>
              <a:rPr lang="fr-BE" dirty="0" smtClean="0"/>
              <a:t> due to </a:t>
            </a:r>
            <a:r>
              <a:rPr lang="fr-BE" dirty="0" err="1" smtClean="0"/>
              <a:t>insufficient</a:t>
            </a:r>
            <a:r>
              <a:rPr lang="fr-BE" dirty="0" smtClean="0"/>
              <a:t> expertise in the </a:t>
            </a:r>
            <a:r>
              <a:rPr lang="fr-BE" dirty="0" err="1" smtClean="0"/>
              <a:t>priority</a:t>
            </a:r>
            <a:r>
              <a:rPr lang="fr-BE" dirty="0" smtClean="0"/>
              <a:t> areas and to </a:t>
            </a:r>
            <a:r>
              <a:rPr lang="fr-BE" dirty="0" err="1" smtClean="0"/>
              <a:t>weaknesses</a:t>
            </a:r>
            <a:r>
              <a:rPr lang="fr-BE" dirty="0" smtClean="0"/>
              <a:t> in the management of the dialogue </a:t>
            </a:r>
            <a:r>
              <a:rPr lang="fr-BE" dirty="0" err="1" smtClean="0"/>
              <a:t>process</a:t>
            </a:r>
            <a:r>
              <a:rPr lang="fr-BE" dirty="0" smtClean="0"/>
              <a:t>;</a:t>
            </a:r>
          </a:p>
          <a:p>
            <a:pPr>
              <a:buNone/>
            </a:pPr>
            <a:endParaRPr lang="fr-BE" dirty="0" smtClean="0"/>
          </a:p>
          <a:p>
            <a:pPr>
              <a:buNone/>
            </a:pPr>
            <a:r>
              <a:rPr lang="fr-BE" b="1" dirty="0" smtClean="0"/>
              <a:t>Key issues</a:t>
            </a:r>
            <a:r>
              <a:rPr lang="fr-BE" dirty="0" smtClean="0"/>
              <a:t> </a:t>
            </a:r>
          </a:p>
          <a:p>
            <a:pPr>
              <a:buFont typeface="Arial" pitchFamily="34" charset="0"/>
              <a:buChar char="•"/>
            </a:pPr>
            <a:r>
              <a:rPr lang="fr-BE" dirty="0" smtClean="0"/>
              <a:t>how </a:t>
            </a:r>
            <a:r>
              <a:rPr lang="fr-BE" dirty="0" err="1" smtClean="0"/>
              <a:t>policy</a:t>
            </a:r>
            <a:r>
              <a:rPr lang="fr-BE" dirty="0" smtClean="0"/>
              <a:t> dialogue </a:t>
            </a:r>
            <a:r>
              <a:rPr lang="fr-BE" dirty="0" err="1" smtClean="0"/>
              <a:t>can</a:t>
            </a:r>
            <a:r>
              <a:rPr lang="fr-BE" dirty="0" smtClean="0"/>
              <a:t> </a:t>
            </a:r>
            <a:r>
              <a:rPr lang="fr-BE" dirty="0" err="1" smtClean="0"/>
              <a:t>better</a:t>
            </a:r>
            <a:r>
              <a:rPr lang="fr-BE" dirty="0" smtClean="0"/>
              <a:t> engage </a:t>
            </a:r>
            <a:r>
              <a:rPr lang="fr-BE" dirty="0" err="1" smtClean="0"/>
              <a:t>with</a:t>
            </a:r>
            <a:r>
              <a:rPr lang="fr-BE" dirty="0" smtClean="0"/>
              <a:t> </a:t>
            </a:r>
            <a:r>
              <a:rPr lang="fr-BE" dirty="0" err="1" smtClean="0"/>
              <a:t>Supreme</a:t>
            </a:r>
            <a:r>
              <a:rPr lang="fr-BE" dirty="0" smtClean="0"/>
              <a:t> audit institutions, national </a:t>
            </a:r>
            <a:r>
              <a:rPr lang="fr-BE" dirty="0" err="1" smtClean="0"/>
              <a:t>Parliaments</a:t>
            </a:r>
            <a:r>
              <a:rPr lang="fr-BE" dirty="0" smtClean="0"/>
              <a:t>, </a:t>
            </a:r>
            <a:r>
              <a:rPr lang="fr-BE" dirty="0" err="1" smtClean="0"/>
              <a:t>private</a:t>
            </a:r>
            <a:r>
              <a:rPr lang="fr-BE" dirty="0" smtClean="0"/>
              <a:t> </a:t>
            </a:r>
            <a:r>
              <a:rPr lang="fr-BE" dirty="0" err="1" smtClean="0"/>
              <a:t>sector</a:t>
            </a:r>
            <a:r>
              <a:rPr lang="fr-BE" dirty="0" smtClean="0"/>
              <a:t> and civil society organisations?</a:t>
            </a:r>
          </a:p>
          <a:p>
            <a:pPr>
              <a:buFont typeface="Arial" pitchFamily="34" charset="0"/>
              <a:buChar char="•"/>
            </a:pPr>
            <a:r>
              <a:rPr lang="fr-BE" dirty="0" smtClean="0"/>
              <a:t>How to </a:t>
            </a:r>
            <a:r>
              <a:rPr lang="fr-BE" dirty="0" err="1" smtClean="0"/>
              <a:t>make</a:t>
            </a:r>
            <a:r>
              <a:rPr lang="fr-BE" dirty="0" smtClean="0"/>
              <a:t> the dialogue more effective: scope of dialogue, </a:t>
            </a:r>
            <a:r>
              <a:rPr lang="fr-BE" dirty="0" err="1" smtClean="0"/>
              <a:t>skills</a:t>
            </a:r>
            <a:r>
              <a:rPr lang="fr-BE" dirty="0" smtClean="0"/>
              <a:t> </a:t>
            </a:r>
            <a:r>
              <a:rPr lang="fr-BE" dirty="0" err="1" smtClean="0"/>
              <a:t>required</a:t>
            </a:r>
            <a:r>
              <a:rPr lang="fr-BE" dirty="0" smtClean="0"/>
              <a:t>, </a:t>
            </a:r>
            <a:r>
              <a:rPr lang="fr-BE" dirty="0" err="1" smtClean="0"/>
              <a:t>role</a:t>
            </a:r>
            <a:r>
              <a:rPr lang="fr-BE" dirty="0" smtClean="0"/>
              <a:t> of </a:t>
            </a:r>
            <a:r>
              <a:rPr lang="fr-BE" dirty="0" err="1" smtClean="0"/>
              <a:t>conditionality</a:t>
            </a:r>
            <a:r>
              <a:rPr lang="fr-BE" dirty="0" smtClean="0"/>
              <a:t>?</a:t>
            </a:r>
          </a:p>
          <a:p>
            <a:pPr lvl="1"/>
            <a:endParaRPr lang="fr-BE" dirty="0" smtClean="0"/>
          </a:p>
          <a:p>
            <a:pPr>
              <a:buNone/>
            </a:pPr>
            <a:r>
              <a:rPr lang="fr-BE" sz="1800" b="1" dirty="0" err="1" smtClean="0"/>
              <a:t>Lessons</a:t>
            </a:r>
            <a:r>
              <a:rPr lang="fr-BE" sz="1800" b="1" dirty="0" smtClean="0"/>
              <a:t> </a:t>
            </a:r>
            <a:r>
              <a:rPr lang="fr-BE" sz="1800" b="1" dirty="0" err="1" smtClean="0"/>
              <a:t>learnt</a:t>
            </a:r>
            <a:r>
              <a:rPr lang="fr-BE" sz="1800" b="1" dirty="0" smtClean="0"/>
              <a:t> performance</a:t>
            </a:r>
            <a:endParaRPr lang="fr-BE" sz="1800" dirty="0" smtClean="0"/>
          </a:p>
          <a:p>
            <a:pPr>
              <a:buFont typeface="Arial" pitchFamily="34" charset="0"/>
              <a:buChar char="•"/>
            </a:pPr>
            <a:r>
              <a:rPr lang="fr-BE" sz="1800" dirty="0" smtClean="0"/>
              <a:t>The performance </a:t>
            </a:r>
            <a:r>
              <a:rPr lang="fr-BE" sz="1800" dirty="0" err="1" smtClean="0"/>
              <a:t>based</a:t>
            </a:r>
            <a:r>
              <a:rPr lang="fr-BE" sz="1800" dirty="0" smtClean="0"/>
              <a:t> conditions </a:t>
            </a:r>
            <a:r>
              <a:rPr lang="fr-BE" sz="1800" dirty="0" err="1" smtClean="0"/>
              <a:t>attached</a:t>
            </a:r>
            <a:r>
              <a:rPr lang="fr-BE" sz="1800" dirty="0" smtClean="0"/>
              <a:t> to </a:t>
            </a:r>
            <a:r>
              <a:rPr lang="fr-BE" sz="1800" dirty="0" err="1" smtClean="0"/>
              <a:t>disbursement</a:t>
            </a:r>
            <a:r>
              <a:rPr lang="fr-BE" sz="1800" dirty="0" smtClean="0"/>
              <a:t> of GBS are </a:t>
            </a:r>
            <a:r>
              <a:rPr lang="fr-BE" sz="1800" dirty="0" err="1" smtClean="0"/>
              <a:t>generally</a:t>
            </a:r>
            <a:r>
              <a:rPr lang="fr-BE" sz="1800" dirty="0" smtClean="0"/>
              <a:t> relevant; </a:t>
            </a:r>
          </a:p>
          <a:p>
            <a:pPr>
              <a:buFont typeface="Arial" pitchFamily="34" charset="0"/>
              <a:buChar char="•"/>
            </a:pPr>
            <a:r>
              <a:rPr lang="fr-BE" sz="1800" dirty="0" smtClean="0"/>
              <a:t>But </a:t>
            </a:r>
            <a:r>
              <a:rPr lang="fr-BE" sz="1800" dirty="0" err="1" smtClean="0"/>
              <a:t>their</a:t>
            </a:r>
            <a:r>
              <a:rPr lang="fr-BE" sz="1800" dirty="0" smtClean="0"/>
              <a:t> </a:t>
            </a:r>
            <a:r>
              <a:rPr lang="fr-BE" sz="1800" dirty="0" err="1" smtClean="0"/>
              <a:t>expected</a:t>
            </a:r>
            <a:r>
              <a:rPr lang="fr-BE" sz="1800" dirty="0" smtClean="0"/>
              <a:t> use as a basis for </a:t>
            </a:r>
            <a:r>
              <a:rPr lang="fr-BE" sz="1800" dirty="0" err="1" smtClean="0"/>
              <a:t>assessing</a:t>
            </a:r>
            <a:r>
              <a:rPr lang="fr-BE" sz="1800" dirty="0" smtClean="0"/>
              <a:t> </a:t>
            </a:r>
            <a:r>
              <a:rPr lang="fr-BE" sz="1800" dirty="0" err="1" smtClean="0"/>
              <a:t>progress</a:t>
            </a:r>
            <a:r>
              <a:rPr lang="fr-BE" sz="1800" dirty="0" smtClean="0"/>
              <a:t> and </a:t>
            </a:r>
            <a:r>
              <a:rPr lang="fr-BE" sz="1800" dirty="0" err="1" smtClean="0"/>
              <a:t>deciding</a:t>
            </a:r>
            <a:r>
              <a:rPr lang="fr-BE" sz="1800" dirty="0" smtClean="0"/>
              <a:t> the </a:t>
            </a:r>
            <a:r>
              <a:rPr lang="fr-BE" sz="1800" dirty="0" err="1" smtClean="0"/>
              <a:t>level</a:t>
            </a:r>
            <a:r>
              <a:rPr lang="fr-BE" sz="1800" dirty="0" smtClean="0"/>
              <a:t> of </a:t>
            </a:r>
            <a:r>
              <a:rPr lang="fr-BE" sz="1800" dirty="0" err="1" smtClean="0"/>
              <a:t>disbursement</a:t>
            </a:r>
            <a:r>
              <a:rPr lang="fr-BE" sz="1800" dirty="0" smtClean="0"/>
              <a:t> as </a:t>
            </a:r>
            <a:r>
              <a:rPr lang="fr-BE" sz="1800" dirty="0" err="1" smtClean="0"/>
              <a:t>well</a:t>
            </a:r>
            <a:r>
              <a:rPr lang="fr-BE" sz="1800" dirty="0" smtClean="0"/>
              <a:t> as for </a:t>
            </a:r>
            <a:r>
              <a:rPr lang="fr-BE" sz="1800" dirty="0" err="1" smtClean="0"/>
              <a:t>policy</a:t>
            </a:r>
            <a:r>
              <a:rPr lang="fr-BE" sz="1800" dirty="0" smtClean="0"/>
              <a:t> dialogue has </a:t>
            </a:r>
            <a:r>
              <a:rPr lang="fr-BE" sz="1800" dirty="0" err="1" smtClean="0"/>
              <a:t>revealed</a:t>
            </a:r>
            <a:r>
              <a:rPr lang="fr-BE" sz="1800" dirty="0" smtClean="0"/>
              <a:t> </a:t>
            </a:r>
            <a:r>
              <a:rPr lang="fr-BE" sz="1800" dirty="0" err="1" smtClean="0"/>
              <a:t>difficulties</a:t>
            </a:r>
            <a:r>
              <a:rPr lang="fr-BE" sz="1800" dirty="0" smtClean="0"/>
              <a:t>;</a:t>
            </a:r>
          </a:p>
          <a:p>
            <a:pPr>
              <a:buFont typeface="Arial" pitchFamily="34" charset="0"/>
              <a:buChar char="•"/>
            </a:pPr>
            <a:r>
              <a:rPr lang="fr-BE" sz="1800" dirty="0" smtClean="0"/>
              <a:t>Main </a:t>
            </a:r>
            <a:r>
              <a:rPr lang="fr-BE" sz="1800" dirty="0" err="1" smtClean="0"/>
              <a:t>problems</a:t>
            </a:r>
            <a:r>
              <a:rPr lang="fr-BE" sz="1800" dirty="0" smtClean="0"/>
              <a:t>: </a:t>
            </a:r>
            <a:r>
              <a:rPr lang="fr-BE" sz="1800" dirty="0" err="1" smtClean="0"/>
              <a:t>lack</a:t>
            </a:r>
            <a:r>
              <a:rPr lang="fr-BE" sz="1800" dirty="0" smtClean="0"/>
              <a:t> of </a:t>
            </a:r>
            <a:r>
              <a:rPr lang="fr-BE" sz="1800" dirty="0" err="1" smtClean="0"/>
              <a:t>clarity</a:t>
            </a:r>
            <a:r>
              <a:rPr lang="fr-BE" sz="1800" dirty="0" smtClean="0"/>
              <a:t> over </a:t>
            </a:r>
            <a:r>
              <a:rPr lang="fr-BE" sz="1800" dirty="0" err="1" smtClean="0"/>
              <a:t>what</a:t>
            </a:r>
            <a:r>
              <a:rPr lang="fr-BE" sz="1800" dirty="0" smtClean="0"/>
              <a:t> </a:t>
            </a:r>
            <a:r>
              <a:rPr lang="fr-BE" sz="1800" dirty="0" err="1" smtClean="0"/>
              <a:t>constitutes</a:t>
            </a:r>
            <a:r>
              <a:rPr lang="fr-BE" sz="1800" dirty="0" smtClean="0"/>
              <a:t> </a:t>
            </a:r>
            <a:r>
              <a:rPr lang="fr-BE" sz="1800" dirty="0" err="1" smtClean="0"/>
              <a:t>satisfactory</a:t>
            </a:r>
            <a:r>
              <a:rPr lang="fr-BE" sz="1800" dirty="0" smtClean="0"/>
              <a:t> </a:t>
            </a:r>
            <a:r>
              <a:rPr lang="fr-BE" sz="1800" dirty="0" err="1" smtClean="0"/>
              <a:t>progress</a:t>
            </a:r>
            <a:r>
              <a:rPr lang="fr-BE" sz="1800" dirty="0" smtClean="0"/>
              <a:t>; </a:t>
            </a:r>
            <a:r>
              <a:rPr lang="fr-BE" sz="1800" dirty="0" err="1" smtClean="0"/>
              <a:t>weaknesses</a:t>
            </a:r>
            <a:r>
              <a:rPr lang="fr-BE" sz="1800" dirty="0" smtClean="0"/>
              <a:t> in </a:t>
            </a:r>
            <a:r>
              <a:rPr lang="fr-BE" sz="1800" dirty="0" err="1" smtClean="0"/>
              <a:t>statistical</a:t>
            </a:r>
            <a:r>
              <a:rPr lang="fr-BE" sz="1800" dirty="0" smtClean="0"/>
              <a:t> </a:t>
            </a:r>
            <a:r>
              <a:rPr lang="fr-BE" sz="1800" dirty="0" err="1" smtClean="0"/>
              <a:t>systems</a:t>
            </a:r>
            <a:r>
              <a:rPr lang="fr-BE" sz="1800" dirty="0" smtClean="0"/>
              <a:t>; </a:t>
            </a:r>
            <a:r>
              <a:rPr lang="fr-BE" sz="1800" dirty="0" err="1" smtClean="0"/>
              <a:t>choice</a:t>
            </a:r>
            <a:r>
              <a:rPr lang="fr-BE" sz="1800" dirty="0" smtClean="0"/>
              <a:t> of </a:t>
            </a:r>
            <a:r>
              <a:rPr lang="fr-BE" sz="1800" dirty="0" err="1" smtClean="0"/>
              <a:t>targets</a:t>
            </a:r>
            <a:r>
              <a:rPr lang="fr-BE" sz="1800" dirty="0" smtClean="0"/>
              <a:t>; scope of the </a:t>
            </a:r>
            <a:r>
              <a:rPr lang="fr-BE" sz="1800" dirty="0" err="1" smtClean="0"/>
              <a:t>indicators</a:t>
            </a:r>
            <a:r>
              <a:rPr lang="fr-BE" sz="1800" dirty="0" smtClean="0"/>
              <a:t> (</a:t>
            </a:r>
            <a:r>
              <a:rPr lang="fr-BE" sz="1800" dirty="0" err="1" smtClean="0"/>
              <a:t>narrow</a:t>
            </a:r>
            <a:r>
              <a:rPr lang="fr-BE" sz="1800" dirty="0" smtClean="0"/>
              <a:t> or </a:t>
            </a:r>
            <a:r>
              <a:rPr lang="fr-BE" sz="1800" dirty="0" err="1" smtClean="0"/>
              <a:t>covering</a:t>
            </a:r>
            <a:r>
              <a:rPr lang="fr-BE" sz="1800" dirty="0" smtClean="0"/>
              <a:t> more </a:t>
            </a:r>
            <a:r>
              <a:rPr lang="fr-BE" sz="1800" dirty="0" err="1" smtClean="0"/>
              <a:t>holistic</a:t>
            </a:r>
            <a:r>
              <a:rPr lang="fr-BE" sz="1800" dirty="0" smtClean="0"/>
              <a:t> performance </a:t>
            </a:r>
            <a:r>
              <a:rPr lang="fr-BE" sz="1800" dirty="0" err="1" smtClean="0"/>
              <a:t>asessment</a:t>
            </a:r>
            <a:r>
              <a:rPr lang="fr-BE" sz="1800" dirty="0" smtClean="0"/>
              <a:t>);</a:t>
            </a:r>
          </a:p>
          <a:p>
            <a:pPr>
              <a:buFont typeface="Arial" pitchFamily="34" charset="0"/>
              <a:buChar char="•"/>
            </a:pPr>
            <a:r>
              <a:rPr lang="fr-BE" sz="1800" dirty="0" err="1" smtClean="0"/>
              <a:t>Raise</a:t>
            </a:r>
            <a:r>
              <a:rPr lang="fr-BE" sz="1800" dirty="0" smtClean="0"/>
              <a:t> question of </a:t>
            </a:r>
            <a:r>
              <a:rPr lang="fr-BE" sz="1800" dirty="0" err="1" smtClean="0"/>
              <a:t>accountability</a:t>
            </a:r>
            <a:r>
              <a:rPr lang="fr-BE" sz="1800" dirty="0" smtClean="0"/>
              <a:t>;</a:t>
            </a:r>
          </a:p>
          <a:p>
            <a:pPr>
              <a:buNone/>
            </a:pPr>
            <a:r>
              <a:rPr lang="fr-BE" sz="1800" b="1" dirty="0" smtClean="0"/>
              <a:t>Key challenge</a:t>
            </a:r>
            <a:endParaRPr lang="fr-BE" sz="1800" dirty="0" smtClean="0"/>
          </a:p>
          <a:p>
            <a:pPr>
              <a:buFont typeface="Arial" pitchFamily="34" charset="0"/>
              <a:buChar char="•"/>
            </a:pPr>
            <a:r>
              <a:rPr lang="fr-BE" sz="1800" dirty="0" err="1" smtClean="0"/>
              <a:t>definition</a:t>
            </a:r>
            <a:r>
              <a:rPr lang="fr-BE" sz="1800" dirty="0" smtClean="0"/>
              <a:t> of </a:t>
            </a:r>
            <a:r>
              <a:rPr lang="fr-BE" sz="1800" dirty="0" err="1" smtClean="0"/>
              <a:t>specific</a:t>
            </a:r>
            <a:r>
              <a:rPr lang="fr-BE" sz="1800" dirty="0" smtClean="0"/>
              <a:t> objectives; performance </a:t>
            </a:r>
            <a:r>
              <a:rPr lang="fr-BE" sz="1800" dirty="0" err="1" smtClean="0"/>
              <a:t>indicators</a:t>
            </a:r>
            <a:r>
              <a:rPr lang="fr-BE" sz="1800" dirty="0" smtClean="0"/>
              <a:t> and monitoring </a:t>
            </a:r>
            <a:r>
              <a:rPr lang="fr-BE" sz="1800" dirty="0" err="1" smtClean="0"/>
              <a:t>framework</a:t>
            </a:r>
            <a:r>
              <a:rPr lang="fr-BE" sz="1800" dirty="0" smtClean="0"/>
              <a:t> to </a:t>
            </a:r>
            <a:r>
              <a:rPr lang="fr-BE" sz="1800" dirty="0" err="1" smtClean="0"/>
              <a:t>assess</a:t>
            </a:r>
            <a:r>
              <a:rPr lang="fr-BE" sz="1800" dirty="0" smtClean="0"/>
              <a:t> the contribution of BS to </a:t>
            </a:r>
            <a:r>
              <a:rPr lang="fr-BE" sz="1800" dirty="0" err="1" smtClean="0"/>
              <a:t>development</a:t>
            </a:r>
            <a:r>
              <a:rPr lang="fr-BE" sz="1800" dirty="0" smtClean="0"/>
              <a:t> and </a:t>
            </a:r>
            <a:r>
              <a:rPr lang="fr-BE" sz="1800" dirty="0" err="1" smtClean="0"/>
              <a:t>poverty</a:t>
            </a:r>
            <a:r>
              <a:rPr lang="fr-BE" sz="1800" dirty="0" smtClean="0"/>
              <a:t> </a:t>
            </a:r>
            <a:r>
              <a:rPr lang="fr-BE" sz="1800" dirty="0" err="1" smtClean="0"/>
              <a:t>reduction</a:t>
            </a:r>
            <a:r>
              <a:rPr lang="fr-BE" sz="1800" dirty="0" smtClean="0"/>
              <a:t>;</a:t>
            </a:r>
          </a:p>
          <a:p>
            <a:pPr>
              <a:buFont typeface="Arial" pitchFamily="34" charset="0"/>
              <a:buChar char="•"/>
            </a:pPr>
            <a:endParaRPr lang="fr-BE" sz="1800" dirty="0" smtClean="0"/>
          </a:p>
          <a:p>
            <a:endParaRPr lang="fr-BE" dirty="0" smtClean="0"/>
          </a:p>
          <a:p>
            <a:endParaRPr lang="en-US"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BE"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16</a:t>
            </a:fld>
            <a:endParaRPr lang="en-GB"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noProof="0" dirty="0" smtClean="0"/>
              <a:t>Source: </a:t>
            </a:r>
            <a:r>
              <a:rPr lang="en-GB" i="1" noProof="0" dirty="0" smtClean="0"/>
              <a:t>The</a:t>
            </a:r>
            <a:r>
              <a:rPr lang="en-GB" i="1" baseline="0" noProof="0" dirty="0" smtClean="0"/>
              <a:t> Future Approach to EU Budget Support to Third Countries. Communication from the Commission to the European Parliament, the Council, the European Economic and Social Committee and the Committee of the Regions. Com(2011)638/2</a:t>
            </a:r>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smtClean="0"/>
              <a:t>NB Possibility to go quickly on this slide or to elaborate. </a:t>
            </a:r>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smtClean="0"/>
              <a:t>The communication proposes, 1° to develop a modern approach to BS, 2° to strengthen EU coordination,  3° to improve design and implementation</a:t>
            </a:r>
          </a:p>
          <a:p>
            <a:pPr marL="0" marR="0" indent="0" algn="l" defTabSz="914400" rtl="0" eaLnBrk="1" fontAlgn="base" latinLnBrk="0" hangingPunct="1">
              <a:lnSpc>
                <a:spcPct val="100000"/>
              </a:lnSpc>
              <a:spcBef>
                <a:spcPct val="30000"/>
              </a:spcBef>
              <a:spcAft>
                <a:spcPct val="0"/>
              </a:spcAft>
              <a:buClrTx/>
              <a:buSzTx/>
              <a:buFontTx/>
              <a:buNone/>
              <a:tabLst/>
              <a:defRPr/>
            </a:pPr>
            <a:r>
              <a:rPr lang="fr-BE" baseline="0" noProof="0" dirty="0" smtClean="0"/>
              <a:t>1° </a:t>
            </a:r>
            <a:r>
              <a:rPr lang="en-GB" baseline="0" noProof="0" dirty="0" smtClean="0"/>
              <a:t>Developing a modern approach</a:t>
            </a:r>
          </a:p>
          <a:p>
            <a:pPr marL="0" marR="0" indent="0" algn="l" defTabSz="914400" rtl="0" eaLnBrk="1" fontAlgn="base" latinLnBrk="0" hangingPunct="1">
              <a:lnSpc>
                <a:spcPct val="100000"/>
              </a:lnSpc>
              <a:spcBef>
                <a:spcPct val="30000"/>
              </a:spcBef>
              <a:spcAft>
                <a:spcPct val="0"/>
              </a:spcAft>
              <a:buClrTx/>
              <a:buSzTx/>
              <a:buFont typeface="Wingdings" pitchFamily="2" charset="2"/>
              <a:buChar char="§"/>
              <a:tabLst/>
              <a:defRPr/>
            </a:pPr>
            <a:r>
              <a:rPr lang="fr-BE" baseline="0" noProof="0" dirty="0" smtClean="0"/>
              <a:t> </a:t>
            </a:r>
            <a:r>
              <a:rPr lang="en-GB" sz="1000" kern="1200" baseline="0" noProof="0" dirty="0" smtClean="0">
                <a:solidFill>
                  <a:schemeClr val="tx1"/>
                </a:solidFill>
                <a:latin typeface="Arial" pitchFamily="34" charset="0"/>
                <a:ea typeface="+mn-ea"/>
                <a:cs typeface="+mn-cs"/>
              </a:rPr>
              <a:t>Building on success:  high degree of predictability,  emphasis on national ownership of dvpt strategies, result oriented disbursements and performance related tranches. Continued dynamic approach to eligibility criteria , and strengthened assessment of progress and monitoring.</a:t>
            </a:r>
          </a:p>
          <a:p>
            <a:pPr marL="0" marR="0" indent="0" algn="l" defTabSz="914400" rtl="0" eaLnBrk="1" fontAlgn="base" latinLnBrk="0" hangingPunct="1">
              <a:lnSpc>
                <a:spcPct val="100000"/>
              </a:lnSpc>
              <a:spcBef>
                <a:spcPct val="30000"/>
              </a:spcBef>
              <a:spcAft>
                <a:spcPct val="0"/>
              </a:spcAft>
              <a:buClrTx/>
              <a:buSzTx/>
              <a:buFont typeface="Wingdings" pitchFamily="2" charset="2"/>
              <a:buChar char="§"/>
              <a:tabLst/>
              <a:defRPr/>
            </a:pPr>
            <a:r>
              <a:rPr lang="fr-BE" sz="1000" kern="1200" baseline="0" noProof="0" dirty="0" smtClean="0">
                <a:solidFill>
                  <a:schemeClr val="tx1"/>
                </a:solidFill>
                <a:latin typeface="Arial" pitchFamily="34" charset="0"/>
                <a:ea typeface="+mn-ea"/>
                <a:cs typeface="+mn-cs"/>
              </a:rPr>
              <a:t> </a:t>
            </a:r>
            <a:r>
              <a:rPr lang="en-GB" sz="1000" kern="1200" baseline="0" noProof="0" dirty="0" smtClean="0">
                <a:solidFill>
                  <a:schemeClr val="tx1"/>
                </a:solidFill>
                <a:latin typeface="Arial" pitchFamily="34" charset="0"/>
                <a:ea typeface="+mn-ea"/>
                <a:cs typeface="+mn-cs"/>
              </a:rPr>
              <a:t>Contractual partnerships to build/consolidate democracies, pursue sustainable and inclusive growth and reduce poverty </a:t>
            </a:r>
            <a:r>
              <a:rPr lang="en-GB" sz="1000" kern="1200" baseline="0" noProof="0" dirty="0" smtClean="0">
                <a:solidFill>
                  <a:schemeClr val="tx1"/>
                </a:solidFill>
                <a:latin typeface="Arial" pitchFamily="34" charset="0"/>
                <a:ea typeface="+mn-ea"/>
                <a:cs typeface="+mn-cs"/>
                <a:sym typeface="Wingdings" pitchFamily="2" charset="2"/>
              </a:rPr>
              <a:t> promote fundamental values (GGDC);  improve macro/financial stability and management (GDDC); promote sector reforms &amp; better services delivery (SRC); SBC in fragile states; reduce aid dependency &amp; improve resources mobilisation. </a:t>
            </a:r>
          </a:p>
          <a:p>
            <a:pPr marL="0" marR="0" indent="0" algn="l" defTabSz="914400" rtl="0" eaLnBrk="1" fontAlgn="base" latinLnBrk="0" hangingPunct="1">
              <a:lnSpc>
                <a:spcPct val="100000"/>
              </a:lnSpc>
              <a:spcBef>
                <a:spcPct val="30000"/>
              </a:spcBef>
              <a:spcAft>
                <a:spcPct val="0"/>
              </a:spcAft>
              <a:buClrTx/>
              <a:buSzTx/>
              <a:buFont typeface="Wingdings" pitchFamily="2" charset="2"/>
              <a:buNone/>
              <a:tabLst/>
              <a:defRPr/>
            </a:pPr>
            <a:r>
              <a:rPr lang="en-GB" sz="1000" kern="1200" baseline="0" noProof="0" dirty="0" smtClean="0">
                <a:solidFill>
                  <a:schemeClr val="tx1"/>
                </a:solidFill>
                <a:latin typeface="Arial" pitchFamily="34" charset="0"/>
                <a:ea typeface="+mn-ea"/>
                <a:cs typeface="+mn-cs"/>
                <a:sym typeface="Wingdings" pitchFamily="2" charset="2"/>
              </a:rPr>
              <a:t>2° EU coordinated approach: move towards « single EU GGDC”; act together to increase critical mass &amp; leverage; be supportive of wider donor coordination and country-led coordination.  Practically: share assessments, diagnostics, eligibility conditions; harmonise risk assessment tools; perform joint assessment; carry out high level political dialogue; jointly communicate </a:t>
            </a:r>
            <a:r>
              <a:rPr lang="en-GB" sz="1000" kern="1200" baseline="0" noProof="0" dirty="0" smtClean="0">
                <a:solidFill>
                  <a:schemeClr val="tx1"/>
                </a:solidFill>
                <a:latin typeface="Arial" pitchFamily="34" charset="0"/>
                <a:ea typeface="+mn-ea"/>
                <a:cs typeface="+mn-cs"/>
              </a:rPr>
              <a:t>to local stakeholders BS disbursements and compliance with conditions.</a:t>
            </a:r>
            <a:endParaRPr lang="en-GB" dirty="0" smtClean="0"/>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17</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PEID</a:t>
            </a:r>
            <a:r>
              <a:rPr lang="fr-BE" baseline="0" dirty="0" smtClean="0"/>
              <a:t> </a:t>
            </a:r>
            <a:r>
              <a:rPr lang="fr-BE" sz="1000" b="0" kern="1200" baseline="0" dirty="0" smtClean="0">
                <a:solidFill>
                  <a:schemeClr val="tx1"/>
                </a:solidFill>
                <a:latin typeface="Arial" pitchFamily="34" charset="0"/>
                <a:ea typeface="+mn-ea"/>
                <a:cs typeface="+mn-cs"/>
              </a:rPr>
              <a:t>Petits Etats Insulaires en Développement (</a:t>
            </a:r>
            <a:r>
              <a:rPr lang="fr-BE" sz="1000" b="0" i="1" kern="1200" baseline="0" dirty="0" smtClean="0">
                <a:solidFill>
                  <a:schemeClr val="tx1"/>
                </a:solidFill>
                <a:latin typeface="Arial" pitchFamily="34" charset="0"/>
                <a:ea typeface="+mn-ea"/>
                <a:cs typeface="+mn-cs"/>
              </a:rPr>
              <a:t>PEID)</a:t>
            </a:r>
            <a:endParaRPr lang="fr-BE" dirty="0" smtClean="0"/>
          </a:p>
          <a:p>
            <a:r>
              <a:rPr lang="fr-BE" dirty="0" smtClean="0"/>
              <a:t>TOM </a:t>
            </a:r>
            <a:r>
              <a:rPr lang="fr-BE" sz="1000" kern="1200" baseline="0" dirty="0" smtClean="0">
                <a:solidFill>
                  <a:schemeClr val="tx1"/>
                </a:solidFill>
                <a:latin typeface="Arial" pitchFamily="34" charset="0"/>
                <a:ea typeface="+mn-ea"/>
                <a:cs typeface="+mn-cs"/>
              </a:rPr>
              <a:t>pays et territoires d’outre-mer (PTOM)</a:t>
            </a:r>
          </a:p>
          <a:p>
            <a:endParaRPr lang="fr-BE" dirty="0" smtClean="0"/>
          </a:p>
          <a:p>
            <a:r>
              <a:rPr lang="fr-BE" dirty="0" smtClean="0"/>
              <a:t>Endorse</a:t>
            </a:r>
            <a:r>
              <a:rPr lang="fr-BE" baseline="0" dirty="0" smtClean="0"/>
              <a:t> policy and objectives of the BS Communication. These are the five development challenges, or vector of changes, identified in the BS communication.</a:t>
            </a:r>
          </a:p>
          <a:p>
            <a:r>
              <a:rPr lang="fr-BE" baseline="0" dirty="0" smtClean="0"/>
              <a:t>On iv: the first half « state building » is the overall objective of SBC whereas the second half simply means that BS can be used in SIDS and OCTs</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18</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CBGD  : </a:t>
            </a:r>
            <a:r>
              <a:rPr lang="fr-FR" noProof="0" dirty="0" smtClean="0"/>
              <a:t>contrat de bonne gouvernance et de développement</a:t>
            </a:r>
            <a:r>
              <a:rPr lang="fr-FR" baseline="0" noProof="0" dirty="0" smtClean="0"/>
              <a:t> </a:t>
            </a:r>
            <a:endParaRPr lang="fr-FR"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19</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a:t>
            </a:fld>
            <a:endParaRPr lang="en-GB"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20</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noProof="0" dirty="0" smtClean="0"/>
              <a:t>In red the annexes relating to the assessment of the eligibility criteria. </a:t>
            </a:r>
          </a:p>
          <a:p>
            <a:r>
              <a:rPr lang="en-GB" noProof="0" dirty="0" smtClean="0"/>
              <a:t>These annexes are meant to provide guidance on how to assess eligibility, they are usually structured as follows:</a:t>
            </a:r>
          </a:p>
          <a:p>
            <a:pPr>
              <a:buFont typeface="Wingdings" pitchFamily="2" charset="2"/>
              <a:buChar char="§"/>
            </a:pPr>
            <a:r>
              <a:rPr lang="en-GB" baseline="0" noProof="0" dirty="0" smtClean="0"/>
              <a:t> Introduction/background</a:t>
            </a:r>
          </a:p>
          <a:p>
            <a:pPr>
              <a:buFont typeface="Wingdings" pitchFamily="2" charset="2"/>
              <a:buChar char="§"/>
            </a:pPr>
            <a:r>
              <a:rPr lang="en-GB" baseline="0" noProof="0" dirty="0" smtClean="0"/>
              <a:t> Eligibility assessment at design stage</a:t>
            </a:r>
          </a:p>
          <a:p>
            <a:pPr>
              <a:buFont typeface="Wingdings" pitchFamily="2" charset="2"/>
              <a:buChar char="§"/>
            </a:pPr>
            <a:r>
              <a:rPr lang="en-GB" baseline="0" noProof="0" dirty="0" smtClean="0"/>
              <a:t> Eligibility assessment/update during implementation</a:t>
            </a:r>
          </a:p>
          <a:p>
            <a:pPr>
              <a:buFont typeface="Wingdings" pitchFamily="2" charset="2"/>
              <a:buNone/>
            </a:pPr>
            <a:r>
              <a:rPr lang="en-GB" baseline="0" noProof="0" dirty="0" smtClean="0"/>
              <a:t>They provide, or will provide when completed, </a:t>
            </a:r>
            <a:r>
              <a:rPr lang="en-GB" sz="1000" i="0" noProof="0" dirty="0" smtClean="0"/>
              <a:t>annotated template(s) for supplementary document and disbursement dossier.</a:t>
            </a:r>
            <a:endParaRPr lang="en-GB" baseline="0" noProof="0" dirty="0" smtClean="0"/>
          </a:p>
          <a:p>
            <a:pPr>
              <a:buFont typeface="Wingdings" pitchFamily="2" charset="2"/>
              <a:buChar char="§"/>
            </a:pPr>
            <a:endParaRPr lang="fr-BE" baseline="0" dirty="0" smtClean="0"/>
          </a:p>
          <a:p>
            <a:endParaRPr lang="fr-BE" dirty="0" smtClean="0"/>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21</a:t>
            </a:fld>
            <a:endParaRPr lang="en-GB"/>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smtClean="0"/>
              <a:t>Mention that</a:t>
            </a:r>
            <a:r>
              <a:rPr lang="fr-BE" baseline="0" dirty="0" smtClean="0"/>
              <a:t> under the old guidelines</a:t>
            </a:r>
          </a:p>
          <a:p>
            <a:r>
              <a:rPr lang="fr-BE" baseline="0" dirty="0" smtClean="0"/>
              <a:t>The 3 eligibility criteria applied to GBS and SBS</a:t>
            </a:r>
          </a:p>
          <a:p>
            <a:r>
              <a:rPr lang="fr-BE" baseline="0" dirty="0" smtClean="0"/>
              <a:t>The 7 assessments were mentioned only in the SPSP guidelines, but in practice it was strongly recommended to conduct the 7 assesments throughout all BS operations (cf. BS courses up to end 2011).</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22</a:t>
            </a:fld>
            <a:endParaRPr lang="en-GB"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23</a:t>
            </a:fld>
            <a:endParaRPr lang="en-GB"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p:spPr>
        <p:txBody>
          <a:bodyPr/>
          <a:lstStyle/>
          <a:p>
            <a:r>
              <a:rPr lang="en-US" dirty="0" smtClean="0"/>
              <a:t>En </a:t>
            </a:r>
            <a:r>
              <a:rPr lang="en-US" dirty="0" err="1" smtClean="0"/>
              <a:t>anglais</a:t>
            </a:r>
            <a:r>
              <a:rPr lang="en-US" dirty="0" smtClean="0"/>
              <a:t>: </a:t>
            </a:r>
          </a:p>
          <a:p>
            <a:r>
              <a:rPr lang="en-US" dirty="0" smtClean="0"/>
              <a:t>CBGD: GGDC</a:t>
            </a:r>
          </a:p>
          <a:p>
            <a:r>
              <a:rPr lang="en-US" dirty="0" smtClean="0"/>
              <a:t>CRS: SRC</a:t>
            </a:r>
          </a:p>
          <a:p>
            <a:r>
              <a:rPr lang="en-US" dirty="0" smtClean="0"/>
              <a:t>CCAE: SBC</a:t>
            </a:r>
          </a:p>
          <a:p>
            <a:r>
              <a:rPr lang="en-US" dirty="0" smtClean="0"/>
              <a:t>See section 2.3 of the Guidelines.</a:t>
            </a:r>
          </a:p>
          <a:p>
            <a:r>
              <a:rPr lang="en-US" dirty="0" smtClean="0"/>
              <a:t>Discussions during the Pilot course with A2 participants revealed that SBC will not only be used to support “fragile states”, but also states which are in a situation of fragility or in transition towards a more stable (political) situation (e.g. Ivory Coast).</a:t>
            </a:r>
          </a:p>
          <a:p>
            <a:endParaRPr lang="en-US" dirty="0" smtClean="0"/>
          </a:p>
        </p:txBody>
      </p:sp>
      <p:sp>
        <p:nvSpPr>
          <p:cNvPr id="48132" name="Slide Number Placeholder 3"/>
          <p:cNvSpPr>
            <a:spLocks noGrp="1"/>
          </p:cNvSpPr>
          <p:nvPr>
            <p:ph type="sldNum" sz="quarter" idx="5"/>
          </p:nvPr>
        </p:nvSpPr>
        <p:spPr>
          <a:noFill/>
          <a:ln>
            <a:miter lim="800000"/>
            <a:headEnd/>
            <a:tailEnd/>
          </a:ln>
        </p:spPr>
        <p:txBody>
          <a:bodyPr/>
          <a:lstStyle/>
          <a:p>
            <a:fld id="{BB132299-DF9D-43DB-B855-D19DB9322604}" type="slidenum">
              <a:rPr lang="en-GB" smtClean="0"/>
              <a:pPr/>
              <a:t>24</a:t>
            </a:fld>
            <a:endParaRPr lang="en-GB"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p:spPr>
        <p:txBody>
          <a:bodyPr/>
          <a:lstStyle/>
          <a:p>
            <a:pPr eaLnBrk="1" hangingPunct="1">
              <a:defRPr/>
            </a:pPr>
            <a:r>
              <a:rPr lang="en-GB" dirty="0" smtClean="0"/>
              <a:t>- See pages 5 and 50 and annex 2 of the BS Guidelines </a:t>
            </a:r>
          </a:p>
          <a:p>
            <a:pPr marL="171450" indent="-171450" eaLnBrk="1" hangingPunct="1">
              <a:buFontTx/>
              <a:buChar char="-"/>
              <a:defRPr/>
            </a:pPr>
            <a:r>
              <a:rPr lang="en-GB" dirty="0" smtClean="0"/>
              <a:t>The Guidelines do not make clear how – in the case of a GGDC - the overall objective of  “consolidation of democracy” can be translated into a specific objective.  </a:t>
            </a:r>
          </a:p>
          <a:p>
            <a:pPr marL="171450" indent="-171450" eaLnBrk="1" hangingPunct="1">
              <a:buFontTx/>
              <a:buChar char="-"/>
              <a:defRPr/>
            </a:pPr>
            <a:r>
              <a:rPr lang="en-GB" dirty="0" smtClean="0"/>
              <a:t>Note the difference between sustained growth and sustainable growth (see page 50). May be a slip of the pen?</a:t>
            </a:r>
          </a:p>
          <a:p>
            <a:pPr marL="171450" indent="-171450" eaLnBrk="1" hangingPunct="1">
              <a:buFontTx/>
              <a:buChar char="-"/>
            </a:pPr>
            <a:endParaRPr lang="en-GB" dirty="0" smtClean="0"/>
          </a:p>
          <a:p>
            <a:pPr eaLnBrk="1" hangingPunct="1"/>
            <a:endParaRPr lang="en-GB" dirty="0" smtClean="0"/>
          </a:p>
        </p:txBody>
      </p:sp>
      <p:sp>
        <p:nvSpPr>
          <p:cNvPr id="49156" name="Slide Number Placeholder 3"/>
          <p:cNvSpPr>
            <a:spLocks noGrp="1"/>
          </p:cNvSpPr>
          <p:nvPr>
            <p:ph type="sldNum" sz="quarter" idx="5"/>
          </p:nvPr>
        </p:nvSpPr>
        <p:spPr>
          <a:noFill/>
          <a:ln>
            <a:miter lim="800000"/>
            <a:headEnd/>
            <a:tailEnd/>
          </a:ln>
        </p:spPr>
        <p:txBody>
          <a:bodyPr/>
          <a:lstStyle/>
          <a:p>
            <a:fld id="{74584E21-EC7C-4B80-B2BB-D6C52EA315FD}" type="slidenum">
              <a:rPr lang="en-GB" smtClean="0"/>
              <a:pPr/>
              <a:t>25</a:t>
            </a:fld>
            <a:endParaRPr lang="en-GB"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p:txBody>
          <a:bodyPr/>
          <a:lstStyle/>
          <a:p>
            <a:pPr eaLnBrk="1" hangingPunct="1">
              <a:defRPr/>
            </a:pPr>
            <a:r>
              <a:rPr lang="en-GB" dirty="0" smtClean="0"/>
              <a:t>-   See pages 5, 6 and 50 and annex 2 of the BS Guidelines  </a:t>
            </a:r>
          </a:p>
          <a:p>
            <a:pPr marL="171450" indent="-171450" eaLnBrk="1" hangingPunct="1">
              <a:buFontTx/>
              <a:buChar char="-"/>
              <a:defRPr/>
            </a:pPr>
            <a:r>
              <a:rPr lang="en-GB" dirty="0" smtClean="0"/>
              <a:t>The BS guidelines do not make clear how – in the case of a SRC - the overall objective of  “consolidation of democracy” can be translated into a specific objective.  </a:t>
            </a:r>
          </a:p>
          <a:p>
            <a:pPr marL="171450" indent="-171450" eaLnBrk="1" hangingPunct="1">
              <a:buFontTx/>
              <a:buChar char="-"/>
              <a:defRPr/>
            </a:pPr>
            <a:r>
              <a:rPr lang="en-GB" dirty="0" smtClean="0"/>
              <a:t>Explain link between SRC and Sector Wide Approaches</a:t>
            </a:r>
          </a:p>
          <a:p>
            <a:pPr marL="171450" marR="0" lvl="1" indent="-171450" algn="l" defTabSz="914400" rtl="0" eaLnBrk="1" fontAlgn="base" latinLnBrk="0" hangingPunct="1">
              <a:lnSpc>
                <a:spcPct val="100000"/>
              </a:lnSpc>
              <a:spcBef>
                <a:spcPct val="30000"/>
              </a:spcBef>
              <a:spcAft>
                <a:spcPct val="0"/>
              </a:spcAft>
              <a:buClrTx/>
              <a:buSzTx/>
              <a:buFontTx/>
              <a:buChar char="-"/>
              <a:tabLst/>
              <a:defRPr/>
            </a:pPr>
            <a:r>
              <a:rPr lang="en-US" b="0" dirty="0" smtClean="0">
                <a:solidFill>
                  <a:schemeClr val="accent6"/>
                </a:solidFill>
              </a:rPr>
              <a:t>Sectors/ministries could be linked for the purpose of a SRC, provided there is a coherent policy, budgetary and institutional framework.</a:t>
            </a:r>
            <a:endParaRPr lang="en-GB" dirty="0" smtClean="0"/>
          </a:p>
          <a:p>
            <a:pPr marL="171450" indent="-171450" eaLnBrk="1" hangingPunct="1">
              <a:buFontTx/>
              <a:buChar char="-"/>
              <a:defRPr/>
            </a:pPr>
            <a:r>
              <a:rPr lang="en-GB" dirty="0" smtClean="0"/>
              <a:t>Explain institutional challenges when SRC is covering various ministries and institutions.</a:t>
            </a:r>
          </a:p>
          <a:p>
            <a:pPr marL="171450" indent="-171450" eaLnBrk="1" hangingPunct="1">
              <a:buFontTx/>
              <a:buChar char="-"/>
              <a:defRPr/>
            </a:pPr>
            <a:r>
              <a:rPr lang="en-GB" dirty="0" smtClean="0"/>
              <a:t>Discuss financial </a:t>
            </a:r>
            <a:r>
              <a:rPr lang="en-GB" dirty="0" err="1" smtClean="0"/>
              <a:t>additionality</a:t>
            </a:r>
            <a:r>
              <a:rPr lang="en-GB" dirty="0" smtClean="0"/>
              <a:t> in detail (see page 6 of the Guidelines) and explain (fundamental) difference between concept of </a:t>
            </a:r>
            <a:r>
              <a:rPr lang="en-GB" dirty="0" err="1" smtClean="0"/>
              <a:t>additionality</a:t>
            </a:r>
            <a:r>
              <a:rPr lang="en-GB" dirty="0" smtClean="0"/>
              <a:t> and earmarking. </a:t>
            </a:r>
          </a:p>
          <a:p>
            <a:pPr eaLnBrk="1" hangingPunct="1">
              <a:defRPr/>
            </a:pPr>
            <a:endParaRPr lang="en-GB" dirty="0" smtClean="0"/>
          </a:p>
          <a:p>
            <a:pPr eaLnBrk="1" hangingPunct="1">
              <a:defRPr/>
            </a:pPr>
            <a:r>
              <a:rPr lang="en-GB" dirty="0" smtClean="0"/>
              <a:t>Les CRS “</a:t>
            </a:r>
            <a:r>
              <a:rPr lang="en-GB" dirty="0" err="1" smtClean="0"/>
              <a:t>multisectoriels</a:t>
            </a:r>
            <a:r>
              <a:rPr lang="en-GB" dirty="0" smtClean="0"/>
              <a:t>” </a:t>
            </a:r>
            <a:r>
              <a:rPr lang="en-GB" dirty="0" err="1" smtClean="0"/>
              <a:t>sont</a:t>
            </a:r>
            <a:r>
              <a:rPr lang="en-GB" dirty="0" smtClean="0"/>
              <a:t> en </a:t>
            </a:r>
            <a:r>
              <a:rPr lang="en-GB" dirty="0" err="1" smtClean="0"/>
              <a:t>principe</a:t>
            </a:r>
            <a:r>
              <a:rPr lang="en-GB" dirty="0" smtClean="0"/>
              <a:t> </a:t>
            </a:r>
            <a:r>
              <a:rPr lang="en-GB" dirty="0" err="1" smtClean="0"/>
              <a:t>découragés</a:t>
            </a:r>
            <a:r>
              <a:rPr lang="en-GB" dirty="0" smtClean="0"/>
              <a:t>: </a:t>
            </a:r>
            <a:r>
              <a:rPr lang="en-GB" dirty="0" err="1" smtClean="0"/>
              <a:t>trop</a:t>
            </a:r>
            <a:r>
              <a:rPr lang="en-GB" dirty="0" smtClean="0"/>
              <a:t> de </a:t>
            </a:r>
            <a:r>
              <a:rPr lang="en-GB" dirty="0" err="1" smtClean="0"/>
              <a:t>difficultés</a:t>
            </a:r>
            <a:r>
              <a:rPr lang="en-GB" dirty="0" smtClean="0"/>
              <a:t> </a:t>
            </a:r>
            <a:r>
              <a:rPr lang="en-GB" dirty="0" err="1" smtClean="0"/>
              <a:t>quand</a:t>
            </a:r>
            <a:r>
              <a:rPr lang="en-GB" dirty="0" smtClean="0"/>
              <a:t> </a:t>
            </a:r>
            <a:r>
              <a:rPr lang="en-GB" dirty="0" err="1" smtClean="0"/>
              <a:t>plusieurs</a:t>
            </a:r>
            <a:r>
              <a:rPr lang="en-GB" dirty="0" smtClean="0"/>
              <a:t> structures </a:t>
            </a:r>
            <a:r>
              <a:rPr lang="en-GB" dirty="0" err="1" smtClean="0"/>
              <a:t>impliquées</a:t>
            </a:r>
            <a:r>
              <a:rPr lang="en-GB" dirty="0" smtClean="0"/>
              <a:t> sans </a:t>
            </a:r>
            <a:r>
              <a:rPr lang="en-GB" dirty="0" err="1" smtClean="0"/>
              <a:t>hiérarchie</a:t>
            </a:r>
            <a:r>
              <a:rPr lang="en-GB" dirty="0" smtClean="0"/>
              <a:t> claire (aspect </a:t>
            </a:r>
            <a:r>
              <a:rPr lang="en-GB" dirty="0" err="1" smtClean="0"/>
              <a:t>institutionnel</a:t>
            </a:r>
            <a:r>
              <a:rPr lang="en-GB" dirty="0" smtClean="0"/>
              <a:t> </a:t>
            </a:r>
            <a:r>
              <a:rPr lang="en-GB" dirty="0" err="1" smtClean="0"/>
              <a:t>souvent</a:t>
            </a:r>
            <a:r>
              <a:rPr lang="en-GB" dirty="0" smtClean="0"/>
              <a:t> </a:t>
            </a:r>
            <a:r>
              <a:rPr lang="en-GB" dirty="0" err="1" smtClean="0"/>
              <a:t>bloquant</a:t>
            </a:r>
            <a:r>
              <a:rPr lang="en-GB" dirty="0" smtClean="0"/>
              <a:t>)</a:t>
            </a:r>
          </a:p>
        </p:txBody>
      </p:sp>
      <p:sp>
        <p:nvSpPr>
          <p:cNvPr id="50180" name="Slide Number Placeholder 3"/>
          <p:cNvSpPr>
            <a:spLocks noGrp="1"/>
          </p:cNvSpPr>
          <p:nvPr>
            <p:ph type="sldNum" sz="quarter" idx="5"/>
          </p:nvPr>
        </p:nvSpPr>
        <p:spPr>
          <a:noFill/>
          <a:ln>
            <a:miter lim="800000"/>
            <a:headEnd/>
            <a:tailEnd/>
          </a:ln>
        </p:spPr>
        <p:txBody>
          <a:bodyPr/>
          <a:lstStyle/>
          <a:p>
            <a:fld id="{8E8E55E8-1502-4224-A9F1-8D3A08A2F5C8}" type="slidenum">
              <a:rPr lang="en-GB" smtClean="0"/>
              <a:pPr/>
              <a:t>26</a:t>
            </a:fld>
            <a:endParaRPr lang="en-GB"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31F9AA-8A70-4FAA-A51C-DA4BCB429FD1}" type="slidenum">
              <a:rPr lang="en-US"/>
              <a:pPr/>
              <a:t>27</a:t>
            </a:fld>
            <a:endParaRPr lang="en-US"/>
          </a:p>
        </p:txBody>
      </p:sp>
      <p:sp>
        <p:nvSpPr>
          <p:cNvPr id="1034242" name="Rectangle 2"/>
          <p:cNvSpPr>
            <a:spLocks noGrp="1" noRot="1" noChangeAspect="1" noChangeArrowheads="1" noTextEdit="1"/>
          </p:cNvSpPr>
          <p:nvPr>
            <p:ph type="sldImg"/>
          </p:nvPr>
        </p:nvSpPr>
        <p:spPr>
          <a:xfrm>
            <a:off x="1090613" y="860425"/>
            <a:ext cx="4618037" cy="3462338"/>
          </a:xfrm>
          <a:ln w="12700" cap="flat">
            <a:solidFill>
              <a:schemeClr val="tx1"/>
            </a:solidFill>
          </a:ln>
        </p:spPr>
      </p:sp>
      <p:sp>
        <p:nvSpPr>
          <p:cNvPr id="1034243" name="Rectangle 3"/>
          <p:cNvSpPr>
            <a:spLocks noGrp="1" noChangeArrowheads="1"/>
          </p:cNvSpPr>
          <p:nvPr>
            <p:ph type="body" idx="1"/>
          </p:nvPr>
        </p:nvSpPr>
        <p:spPr>
          <a:xfrm>
            <a:off x="906359" y="4686841"/>
            <a:ext cx="4983389" cy="4436555"/>
          </a:xfrm>
          <a:ln/>
        </p:spPr>
        <p:txBody>
          <a:bodyPr lIns="94910" tIns="46621" rIns="94910" bIns="46621"/>
          <a:lstStyle/>
          <a:p>
            <a:r>
              <a:rPr lang="fr-BE" dirty="0" smtClean="0"/>
              <a:t>In the guidelines</a:t>
            </a:r>
            <a:r>
              <a:rPr lang="fr-BE" baseline="0" dirty="0" smtClean="0"/>
              <a:t> </a:t>
            </a:r>
            <a:r>
              <a:rPr lang="fr-BE" baseline="0" dirty="0" err="1" smtClean="0"/>
              <a:t>additionality</a:t>
            </a:r>
            <a:r>
              <a:rPr lang="fr-BE" baseline="0" dirty="0" smtClean="0"/>
              <a:t> </a:t>
            </a:r>
            <a:r>
              <a:rPr lang="fr-BE" baseline="0" dirty="0" err="1" smtClean="0"/>
              <a:t>is</a:t>
            </a:r>
            <a:r>
              <a:rPr lang="fr-BE" baseline="0" dirty="0" smtClean="0"/>
              <a:t> </a:t>
            </a:r>
            <a:r>
              <a:rPr lang="fr-BE" baseline="0" dirty="0" err="1" smtClean="0"/>
              <a:t>dealt</a:t>
            </a:r>
            <a:r>
              <a:rPr lang="fr-BE" baseline="0" dirty="0" smtClean="0"/>
              <a:t> </a:t>
            </a:r>
            <a:r>
              <a:rPr lang="fr-BE" baseline="0" dirty="0" err="1" smtClean="0"/>
              <a:t>with</a:t>
            </a:r>
            <a:r>
              <a:rPr lang="fr-BE" baseline="0" dirty="0" smtClean="0"/>
              <a:t> in vol II, page 6 and vol. III,  </a:t>
            </a:r>
            <a:r>
              <a:rPr lang="fr-BE" baseline="0" dirty="0" err="1" smtClean="0"/>
              <a:t>Annex</a:t>
            </a:r>
            <a:r>
              <a:rPr lang="fr-BE" baseline="0" dirty="0" smtClean="0"/>
              <a:t> 2, page 10 -12, </a:t>
            </a:r>
            <a:r>
              <a:rPr lang="fr-BE" baseline="0" dirty="0" err="1" smtClean="0"/>
              <a:t>sub</a:t>
            </a:r>
            <a:r>
              <a:rPr lang="fr-BE" baseline="0" dirty="0" smtClean="0"/>
              <a:t>-section « Financial </a:t>
            </a:r>
            <a:r>
              <a:rPr lang="fr-BE" baseline="0" dirty="0" err="1" smtClean="0"/>
              <a:t>additionality</a:t>
            </a:r>
            <a:r>
              <a:rPr lang="fr-BE" baseline="0" dirty="0" smtClean="0"/>
              <a:t> in SRC ».</a:t>
            </a:r>
          </a:p>
          <a:p>
            <a:endParaRPr lang="fr-BE" baseline="0"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48EC23-7EC4-4827-9686-DE9B6FCD4A6C}" type="slidenum">
              <a:rPr lang="en-US"/>
              <a:pPr/>
              <a:t>28</a:t>
            </a:fld>
            <a:endParaRPr lang="en-US"/>
          </a:p>
        </p:txBody>
      </p:sp>
      <p:sp>
        <p:nvSpPr>
          <p:cNvPr id="1026050" name="Rectangle 2"/>
          <p:cNvSpPr>
            <a:spLocks noGrp="1" noRot="1" noChangeAspect="1" noChangeArrowheads="1" noTextEdit="1"/>
          </p:cNvSpPr>
          <p:nvPr>
            <p:ph type="sldImg"/>
          </p:nvPr>
        </p:nvSpPr>
        <p:spPr>
          <a:xfrm>
            <a:off x="939800" y="747713"/>
            <a:ext cx="4919663" cy="3689350"/>
          </a:xfrm>
          <a:ln/>
        </p:spPr>
      </p:sp>
      <p:sp>
        <p:nvSpPr>
          <p:cNvPr id="1026051" name="Rectangle 3"/>
          <p:cNvSpPr>
            <a:spLocks noGrp="1" noChangeArrowheads="1"/>
          </p:cNvSpPr>
          <p:nvPr>
            <p:ph type="body" idx="1"/>
          </p:nvPr>
        </p:nvSpPr>
        <p:spPr>
          <a:xfrm>
            <a:off x="906357" y="4690270"/>
            <a:ext cx="4984962" cy="4443413"/>
          </a:xfrm>
        </p:spPr>
        <p:txBody>
          <a:bodyPr/>
          <a:lstStyle/>
          <a:p>
            <a:r>
              <a:rPr lang="en-GB" baseline="0" noProof="0" dirty="0" smtClean="0"/>
              <a:t>NB: </a:t>
            </a:r>
          </a:p>
          <a:p>
            <a:pPr>
              <a:buFont typeface="Arial" pitchFamily="34" charset="0"/>
              <a:buChar char="•"/>
            </a:pPr>
            <a:r>
              <a:rPr lang="en-GB" baseline="0" noProof="0" dirty="0" smtClean="0"/>
              <a:t> On choosing how to express the baseline: be extremely cautious when using relative shares (%): an increase in the relative share of health expenditure in total government expenditure may be the consequence of a decline in expenditures on justice and education and does not necessarily means that more resources are allocated to health.</a:t>
            </a:r>
          </a:p>
          <a:p>
            <a:pPr>
              <a:buFont typeface="Arial" pitchFamily="34" charset="0"/>
              <a:buChar char="•"/>
            </a:pPr>
            <a:r>
              <a:rPr lang="en-GB" baseline="0" noProof="0" dirty="0" smtClean="0"/>
              <a:t> Where appropriate formulate disbursement conditions as regards increases of sector expenditures. The guidelines explicitly mention „</a:t>
            </a:r>
            <a:r>
              <a:rPr lang="en-GB" i="1" baseline="0" noProof="0" dirty="0" smtClean="0"/>
              <a:t>in </a:t>
            </a:r>
            <a:r>
              <a:rPr lang="en-GB" i="1" u="sng" baseline="0" noProof="0" dirty="0" smtClean="0"/>
              <a:t>exceptional circumstances </a:t>
            </a:r>
            <a:r>
              <a:rPr lang="en-GB" i="1" baseline="0" noProof="0" dirty="0" smtClean="0"/>
              <a:t>the programme could define conditions in the Financing Agreement around critical levels of expenditures for certain key budget items“. </a:t>
            </a:r>
          </a:p>
          <a:p>
            <a:pPr>
              <a:buFont typeface="Arial" pitchFamily="34" charset="0"/>
              <a:buChar char="•"/>
            </a:pPr>
            <a:r>
              <a:rPr lang="en-GB" i="0" baseline="0" noProof="0" smtClean="0"/>
              <a:t> However, in general the use of process indicators on the magnitude of the resources allocated to a sector should be avoided because it undermines the ownership of the budget management by the government.</a:t>
            </a:r>
            <a:endParaRPr lang="en-GB" i="0" noProof="0" smtClean="0"/>
          </a:p>
          <a:p>
            <a:endParaRPr lang="en-GB" i="0" noProof="0"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p:txBody>
          <a:bodyPr/>
          <a:lstStyle/>
          <a:p>
            <a:pPr marL="171450" indent="-171450" eaLnBrk="1" hangingPunct="1">
              <a:buFontTx/>
              <a:buChar char="-"/>
              <a:defRPr/>
            </a:pPr>
            <a:r>
              <a:rPr lang="en-GB" dirty="0" smtClean="0"/>
              <a:t>See pages 6 and 50 and annex 2 of the BS Guidelines </a:t>
            </a:r>
          </a:p>
          <a:p>
            <a:pPr marL="171450" indent="-171450" eaLnBrk="1" hangingPunct="1">
              <a:buFontTx/>
              <a:buChar char="-"/>
              <a:defRPr/>
            </a:pPr>
            <a:r>
              <a:rPr lang="en-GB" dirty="0" smtClean="0"/>
              <a:t>Vital state functions: provision of peace and security, payment of civil service salaries, provision of core administrative functions and minimum basic services. </a:t>
            </a:r>
          </a:p>
          <a:p>
            <a:pPr eaLnBrk="1" hangingPunct="1">
              <a:defRPr/>
            </a:pPr>
            <a:r>
              <a:rPr lang="en-GB" dirty="0" smtClean="0"/>
              <a:t>- The Guidelines do not make clear how the transition towards democratic governance can be supported. May be it is assumed that promotion of development and strengthening vital state functions will pave the way for democratic governance.   </a:t>
            </a:r>
          </a:p>
          <a:p>
            <a:pPr eaLnBrk="1" hangingPunct="1">
              <a:defRPr/>
            </a:pPr>
            <a:endParaRPr lang="en-GB" dirty="0" smtClean="0"/>
          </a:p>
          <a:p>
            <a:pPr eaLnBrk="1" hangingPunct="1">
              <a:defRPr/>
            </a:pPr>
            <a:r>
              <a:rPr lang="en-GB" dirty="0" smtClean="0"/>
              <a:t>Situation de </a:t>
            </a:r>
            <a:r>
              <a:rPr lang="en-GB" dirty="0" err="1" smtClean="0"/>
              <a:t>fragilité</a:t>
            </a:r>
            <a:r>
              <a:rPr lang="en-GB" dirty="0" smtClean="0"/>
              <a:t>:</a:t>
            </a:r>
          </a:p>
          <a:p>
            <a:pPr eaLnBrk="1" hangingPunct="1">
              <a:buFontTx/>
              <a:buChar char="-"/>
              <a:defRPr/>
            </a:pPr>
            <a:r>
              <a:rPr lang="en-GB" dirty="0" smtClean="0"/>
              <a:t>Sortie de </a:t>
            </a:r>
            <a:r>
              <a:rPr lang="en-GB" dirty="0" err="1" smtClean="0"/>
              <a:t>conflit</a:t>
            </a:r>
            <a:endParaRPr lang="en-GB" dirty="0" smtClean="0"/>
          </a:p>
          <a:p>
            <a:pPr eaLnBrk="1" hangingPunct="1">
              <a:buFontTx/>
              <a:buChar char="-"/>
              <a:defRPr/>
            </a:pPr>
            <a:r>
              <a:rPr lang="en-GB" dirty="0" smtClean="0"/>
              <a:t>Catastrophe </a:t>
            </a:r>
            <a:r>
              <a:rPr lang="en-GB" dirty="0" err="1" smtClean="0"/>
              <a:t>naturelle</a:t>
            </a:r>
            <a:endParaRPr lang="en-GB" dirty="0" smtClean="0"/>
          </a:p>
          <a:p>
            <a:pPr eaLnBrk="1" hangingPunct="1">
              <a:buFontTx/>
              <a:buChar char="-"/>
              <a:defRPr/>
            </a:pPr>
            <a:r>
              <a:rPr lang="en-GB" dirty="0" smtClean="0"/>
              <a:t>Situation</a:t>
            </a:r>
            <a:r>
              <a:rPr lang="en-GB" baseline="0" dirty="0" smtClean="0"/>
              <a:t> de </a:t>
            </a:r>
            <a:r>
              <a:rPr lang="en-GB" baseline="0" dirty="0" err="1" smtClean="0"/>
              <a:t>conflit</a:t>
            </a:r>
            <a:endParaRPr lang="en-GB" baseline="0" dirty="0" smtClean="0"/>
          </a:p>
          <a:p>
            <a:pPr eaLnBrk="1" hangingPunct="1">
              <a:buFontTx/>
              <a:buChar char="-"/>
              <a:defRPr/>
            </a:pPr>
            <a:r>
              <a:rPr lang="en-GB" baseline="0" dirty="0" smtClean="0"/>
              <a:t>Choc </a:t>
            </a:r>
            <a:r>
              <a:rPr lang="en-GB" baseline="0" dirty="0" err="1" smtClean="0"/>
              <a:t>extérieur</a:t>
            </a:r>
            <a:endParaRPr lang="en-GB" baseline="0" dirty="0" smtClean="0"/>
          </a:p>
          <a:p>
            <a:pPr eaLnBrk="1" hangingPunct="1">
              <a:buFontTx/>
              <a:buChar char="-"/>
              <a:defRPr/>
            </a:pPr>
            <a:r>
              <a:rPr lang="en-GB" baseline="0" dirty="0" smtClean="0"/>
              <a:t>Transition </a:t>
            </a:r>
            <a:r>
              <a:rPr lang="en-GB" baseline="0" dirty="0" err="1" smtClean="0"/>
              <a:t>politique</a:t>
            </a:r>
            <a:r>
              <a:rPr lang="en-GB" baseline="0" dirty="0" smtClean="0"/>
              <a:t> </a:t>
            </a:r>
            <a:r>
              <a:rPr lang="en-GB" baseline="0" dirty="0" err="1" smtClean="0"/>
              <a:t>ou</a:t>
            </a:r>
            <a:r>
              <a:rPr lang="en-GB" baseline="0" dirty="0" smtClean="0"/>
              <a:t> </a:t>
            </a:r>
            <a:r>
              <a:rPr lang="en-GB" baseline="0" dirty="0" err="1" smtClean="0"/>
              <a:t>économique</a:t>
            </a:r>
            <a:endParaRPr lang="en-GB" baseline="0" dirty="0" smtClean="0"/>
          </a:p>
          <a:p>
            <a:pPr eaLnBrk="1" hangingPunct="1">
              <a:buFontTx/>
              <a:buChar char="-"/>
              <a:defRPr/>
            </a:pPr>
            <a:endParaRPr lang="en-GB" baseline="0" dirty="0" smtClean="0"/>
          </a:p>
          <a:p>
            <a:pPr eaLnBrk="1" hangingPunct="1">
              <a:buFontTx/>
              <a:buChar char="-"/>
              <a:defRPr/>
            </a:pPr>
            <a:r>
              <a:rPr lang="en-GB" baseline="0" dirty="0" err="1" smtClean="0"/>
              <a:t>basé</a:t>
            </a:r>
            <a:r>
              <a:rPr lang="en-GB" baseline="0" dirty="0" smtClean="0"/>
              <a:t> </a:t>
            </a:r>
            <a:r>
              <a:rPr lang="en-GB" baseline="0" dirty="0" err="1" smtClean="0"/>
              <a:t>sur</a:t>
            </a:r>
            <a:r>
              <a:rPr lang="en-GB" baseline="0" dirty="0" smtClean="0"/>
              <a:t> des engagements </a:t>
            </a:r>
            <a:r>
              <a:rPr lang="en-GB" baseline="0" dirty="0" err="1" smtClean="0"/>
              <a:t>plutôt</a:t>
            </a:r>
            <a:r>
              <a:rPr lang="en-GB" baseline="0" dirty="0" smtClean="0"/>
              <a:t> </a:t>
            </a:r>
            <a:r>
              <a:rPr lang="en-GB" baseline="0" dirty="0" err="1" smtClean="0"/>
              <a:t>que</a:t>
            </a:r>
            <a:r>
              <a:rPr lang="en-GB" baseline="0" dirty="0" smtClean="0"/>
              <a:t> </a:t>
            </a:r>
            <a:r>
              <a:rPr lang="en-GB" baseline="0" dirty="0" err="1" smtClean="0"/>
              <a:t>sur</a:t>
            </a:r>
            <a:r>
              <a:rPr lang="en-GB" baseline="0" dirty="0" smtClean="0"/>
              <a:t> des </a:t>
            </a:r>
            <a:r>
              <a:rPr lang="en-GB" baseline="0" dirty="0" err="1" smtClean="0"/>
              <a:t>faits</a:t>
            </a:r>
            <a:r>
              <a:rPr lang="en-GB" baseline="0" dirty="0" smtClean="0"/>
              <a:t> </a:t>
            </a:r>
            <a:r>
              <a:rPr lang="en-GB" baseline="0" dirty="0" err="1" smtClean="0"/>
              <a:t>avérés</a:t>
            </a:r>
            <a:r>
              <a:rPr lang="en-GB" baseline="0" dirty="0" smtClean="0"/>
              <a:t>: dialogue encore plus important!</a:t>
            </a:r>
            <a:endParaRPr lang="en-GB" dirty="0" smtClean="0"/>
          </a:p>
        </p:txBody>
      </p:sp>
      <p:sp>
        <p:nvSpPr>
          <p:cNvPr id="51204" name="Slide Number Placeholder 3"/>
          <p:cNvSpPr>
            <a:spLocks noGrp="1"/>
          </p:cNvSpPr>
          <p:nvPr>
            <p:ph type="sldNum" sz="quarter" idx="5"/>
          </p:nvPr>
        </p:nvSpPr>
        <p:spPr>
          <a:noFill/>
          <a:ln>
            <a:miter lim="800000"/>
            <a:headEnd/>
            <a:tailEnd/>
          </a:ln>
        </p:spPr>
        <p:txBody>
          <a:bodyPr/>
          <a:lstStyle/>
          <a:p>
            <a:fld id="{8D811DBB-B50D-4660-AE01-67C5FED7F1D2}" type="slidenum">
              <a:rPr lang="en-GB" smtClean="0"/>
              <a:pPr/>
              <a:t>29</a:t>
            </a:fld>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Bef>
                <a:spcPct val="0"/>
              </a:spcBef>
            </a:pPr>
            <a:r>
              <a:rPr lang="en-US" sz="1000" b="1" dirty="0" smtClean="0">
                <a:latin typeface="Times New Roman" charset="0"/>
                <a:cs typeface="Times New Roman" charset="0"/>
              </a:rPr>
              <a:t>First</a:t>
            </a:r>
            <a:r>
              <a:rPr lang="en-US" sz="1000" dirty="0" smtClean="0">
                <a:latin typeface="Times New Roman" charset="0"/>
                <a:cs typeface="Times New Roman" charset="0"/>
              </a:rPr>
              <a:t>, the transfer of resources is made to the foreign exchange reserves of the Central Bank. It is then the Central Bank that credits the National Treasury of the partner country. </a:t>
            </a:r>
            <a:r>
              <a:rPr lang="en-US" sz="1000" b="1" dirty="0" smtClean="0">
                <a:latin typeface="Times New Roman" charset="0"/>
                <a:cs typeface="Times New Roman" charset="0"/>
              </a:rPr>
              <a:t>Second</a:t>
            </a:r>
            <a:r>
              <a:rPr lang="en-US" sz="1000" dirty="0" smtClean="0">
                <a:latin typeface="Times New Roman" charset="0"/>
                <a:cs typeface="Times New Roman" charset="0"/>
              </a:rPr>
              <a:t>, </a:t>
            </a:r>
            <a:r>
              <a:rPr lang="en-GB" sz="1000" dirty="0" smtClean="0">
                <a:latin typeface="Times New Roman" charset="0"/>
                <a:cs typeface="Times New Roman" charset="0"/>
              </a:rPr>
              <a:t>the transfer of resources must be to the National Treasury Account – this may be the Consolidated Fund of the Government, National Revenue Account, </a:t>
            </a:r>
            <a:r>
              <a:rPr lang="ja-JP" altLang="en-GB" sz="1000" dirty="0" smtClean="0">
                <a:latin typeface="Times New Roman" charset="0"/>
                <a:cs typeface="Times New Roman" charset="0"/>
              </a:rPr>
              <a:t>“</a:t>
            </a:r>
            <a:r>
              <a:rPr lang="en-GB" sz="1000" dirty="0" smtClean="0">
                <a:latin typeface="Times New Roman" charset="0"/>
                <a:cs typeface="Times New Roman" charset="0"/>
              </a:rPr>
              <a:t>le </a:t>
            </a:r>
            <a:r>
              <a:rPr lang="en-GB" sz="1000" dirty="0" err="1" smtClean="0">
                <a:latin typeface="Times New Roman" charset="0"/>
                <a:cs typeface="Times New Roman" charset="0"/>
              </a:rPr>
              <a:t>compte</a:t>
            </a:r>
            <a:r>
              <a:rPr lang="en-GB" sz="1000" dirty="0" smtClean="0">
                <a:latin typeface="Times New Roman" charset="0"/>
                <a:cs typeface="Times New Roman" charset="0"/>
              </a:rPr>
              <a:t> du </a:t>
            </a:r>
            <a:r>
              <a:rPr lang="en-GB" sz="1000" dirty="0" err="1" smtClean="0">
                <a:latin typeface="Times New Roman" charset="0"/>
                <a:cs typeface="Times New Roman" charset="0"/>
              </a:rPr>
              <a:t>Trésor</a:t>
            </a:r>
            <a:r>
              <a:rPr lang="ja-JP" altLang="en-GB" sz="1000" dirty="0" smtClean="0">
                <a:latin typeface="Times New Roman" charset="0"/>
                <a:cs typeface="Times New Roman" charset="0"/>
              </a:rPr>
              <a:t>”</a:t>
            </a:r>
            <a:r>
              <a:rPr lang="en-GB" sz="1000" dirty="0" smtClean="0">
                <a:latin typeface="Times New Roman" charset="0"/>
                <a:cs typeface="Times New Roman" charset="0"/>
              </a:rPr>
              <a:t> or equivalent – normally held by the government in the Central Bank. Transfers that are made to accounts held by parties other than the government, held in Commercial banks (even if held by government agencies or agents), or held outside the National Treasury system cannot be considered to be budget support. </a:t>
            </a:r>
            <a:r>
              <a:rPr lang="en-GB" sz="1000" b="1" dirty="0" smtClean="0">
                <a:latin typeface="Times New Roman" charset="0"/>
                <a:cs typeface="Times New Roman" charset="0"/>
              </a:rPr>
              <a:t>Third</a:t>
            </a:r>
            <a:r>
              <a:rPr lang="en-GB" sz="1000" dirty="0" smtClean="0">
                <a:latin typeface="Times New Roman" charset="0"/>
                <a:cs typeface="Times New Roman" charset="0"/>
              </a:rPr>
              <a:t>, any transfer is always made after the agreed conditions for payment have been respected, and once the transfer is made these resources are used, along with other government resources, in accordance with the public financial management systems of the partner government. That is they are planned for, budgeted, spent, reported on, accounted for, and audited through the procedures of the partner government. In this respect the Commission</a:t>
            </a:r>
            <a:r>
              <a:rPr lang="ja-JP" altLang="en-GB" sz="1000" dirty="0" smtClean="0">
                <a:latin typeface="Times New Roman" charset="0"/>
                <a:cs typeface="Times New Roman" charset="0"/>
              </a:rPr>
              <a:t>’</a:t>
            </a:r>
            <a:r>
              <a:rPr lang="en-GB" sz="1000" dirty="0" smtClean="0">
                <a:latin typeface="Times New Roman" charset="0"/>
                <a:cs typeface="Times New Roman" charset="0"/>
              </a:rPr>
              <a:t>s responsibility consists of ensuring that the conditions have been met and that resources are transferred to the national treasury in accordance with the agreement. </a:t>
            </a:r>
            <a:r>
              <a:rPr lang="en-GB" sz="1000" i="1" dirty="0" smtClean="0">
                <a:latin typeface="Times New Roman" charset="0"/>
                <a:cs typeface="Times New Roman" charset="0"/>
              </a:rPr>
              <a:t>The following slide illustrates this graphically.</a:t>
            </a:r>
          </a:p>
          <a:p>
            <a:pPr>
              <a:spcBef>
                <a:spcPct val="0"/>
              </a:spcBef>
            </a:pPr>
            <a:endParaRPr lang="fr-BE" sz="1000" dirty="0" smtClean="0">
              <a:latin typeface="Times New Roman" charset="0"/>
              <a:cs typeface="Times New Roman" charset="0"/>
            </a:endParaRPr>
          </a:p>
          <a:p>
            <a:pPr marL="0" marR="0" indent="0" algn="l" defTabSz="914400" rtl="0" eaLnBrk="1" fontAlgn="base" latinLnBrk="0" hangingPunct="1">
              <a:lnSpc>
                <a:spcPct val="100000"/>
              </a:lnSpc>
              <a:spcBef>
                <a:spcPct val="0"/>
              </a:spcBef>
              <a:spcAft>
                <a:spcPct val="0"/>
              </a:spcAft>
              <a:buClrTx/>
              <a:buSzTx/>
              <a:buFontTx/>
              <a:buNone/>
              <a:tabLst/>
              <a:defRPr/>
            </a:pPr>
            <a:r>
              <a:rPr lang="fr-BE" sz="1000" dirty="0" smtClean="0">
                <a:latin typeface="Times New Roman" charset="0"/>
                <a:cs typeface="Times New Roman" charset="0"/>
              </a:rPr>
              <a:t>(Note </a:t>
            </a:r>
            <a:r>
              <a:rPr lang="fr-BE" sz="1000" dirty="0" err="1" smtClean="0">
                <a:latin typeface="Times New Roman" charset="0"/>
                <a:cs typeface="Times New Roman" charset="0"/>
              </a:rPr>
              <a:t>that</a:t>
            </a:r>
            <a:r>
              <a:rPr lang="fr-BE" sz="1000" dirty="0" smtClean="0">
                <a:latin typeface="Times New Roman" charset="0"/>
                <a:cs typeface="Times New Roman" charset="0"/>
              </a:rPr>
              <a:t> </a:t>
            </a:r>
            <a:r>
              <a:rPr lang="fr-BE" sz="1000" dirty="0" err="1" smtClean="0">
                <a:latin typeface="Times New Roman" charset="0"/>
                <a:cs typeface="Times New Roman" charset="0"/>
              </a:rPr>
              <a:t>this</a:t>
            </a:r>
            <a:r>
              <a:rPr lang="fr-BE" sz="1000" dirty="0" smtClean="0">
                <a:latin typeface="Times New Roman" charset="0"/>
                <a:cs typeface="Times New Roman" charset="0"/>
              </a:rPr>
              <a:t> </a:t>
            </a:r>
            <a:r>
              <a:rPr lang="fr-BE" sz="1000" dirty="0" err="1" smtClean="0">
                <a:latin typeface="Times New Roman" charset="0"/>
                <a:cs typeface="Times New Roman" charset="0"/>
              </a:rPr>
              <a:t>definition</a:t>
            </a:r>
            <a:r>
              <a:rPr lang="fr-BE" sz="1000" dirty="0" smtClean="0">
                <a:latin typeface="Times New Roman" charset="0"/>
                <a:cs typeface="Times New Roman" charset="0"/>
              </a:rPr>
              <a:t> of BS </a:t>
            </a:r>
            <a:r>
              <a:rPr lang="fr-BE" sz="1000" dirty="0" err="1" smtClean="0">
                <a:latin typeface="Times New Roman" charset="0"/>
                <a:cs typeface="Times New Roman" charset="0"/>
              </a:rPr>
              <a:t>is</a:t>
            </a:r>
            <a:r>
              <a:rPr lang="fr-BE" sz="1000" dirty="0" smtClean="0">
                <a:latin typeface="Times New Roman" charset="0"/>
                <a:cs typeface="Times New Roman" charset="0"/>
              </a:rPr>
              <a:t> </a:t>
            </a:r>
            <a:r>
              <a:rPr lang="fr-BE" sz="1000" dirty="0" err="1" smtClean="0">
                <a:latin typeface="Times New Roman" charset="0"/>
                <a:cs typeface="Times New Roman" charset="0"/>
              </a:rPr>
              <a:t>that</a:t>
            </a:r>
            <a:r>
              <a:rPr lang="fr-BE" sz="1000" dirty="0" smtClean="0">
                <a:latin typeface="Times New Roman" charset="0"/>
                <a:cs typeface="Times New Roman" charset="0"/>
              </a:rPr>
              <a:t> of the EC. The OECD</a:t>
            </a:r>
            <a:r>
              <a:rPr lang="fr-BE" sz="1000" baseline="0" dirty="0" smtClean="0">
                <a:latin typeface="Times New Roman" charset="0"/>
                <a:cs typeface="Times New Roman" charset="0"/>
              </a:rPr>
              <a:t> </a:t>
            </a:r>
            <a:r>
              <a:rPr lang="fr-BE" sz="1000" baseline="0" dirty="0" err="1" smtClean="0">
                <a:latin typeface="Times New Roman" charset="0"/>
                <a:cs typeface="Times New Roman" charset="0"/>
              </a:rPr>
              <a:t>defines</a:t>
            </a:r>
            <a:r>
              <a:rPr lang="fr-BE" sz="1000" baseline="0" dirty="0" smtClean="0">
                <a:latin typeface="Times New Roman" charset="0"/>
                <a:cs typeface="Times New Roman" charset="0"/>
              </a:rPr>
              <a:t> BS as « </a:t>
            </a:r>
            <a:r>
              <a:rPr lang="en-US" sz="1000" b="0" dirty="0" smtClean="0">
                <a:solidFill>
                  <a:srgbClr val="C00000"/>
                </a:solidFill>
              </a:rPr>
              <a:t>a method of financing a partner country’s budget through a transfer of resources from an external financing agency to the partner country’s national treasury. The funds thus transferred are managed in accordance with the recipient’s budgetary procedures.</a:t>
            </a:r>
            <a:r>
              <a:rPr lang="fr-BE" sz="1000" dirty="0" smtClean="0">
                <a:latin typeface="Times New Roman" charset="0"/>
                <a:cs typeface="Times New Roman" charset="0"/>
              </a:rPr>
              <a:t> »</a:t>
            </a:r>
          </a:p>
          <a:p>
            <a:pPr>
              <a:spcBef>
                <a:spcPct val="0"/>
              </a:spcBef>
            </a:pPr>
            <a:endParaRPr lang="en-GB" sz="1000" dirty="0" smtClean="0">
              <a:latin typeface="Times New Roman" charset="0"/>
              <a:cs typeface="Times New Roman" charset="0"/>
            </a:endParaRPr>
          </a:p>
          <a:p>
            <a:pPr>
              <a:spcBef>
                <a:spcPct val="0"/>
              </a:spcBef>
            </a:pPr>
            <a:r>
              <a:rPr lang="en-GB" sz="1000" i="1" dirty="0" smtClean="0">
                <a:latin typeface="Times New Roman" charset="0"/>
                <a:cs typeface="Times New Roman" charset="0"/>
              </a:rPr>
              <a:t>Supplementary information:</a:t>
            </a:r>
            <a:r>
              <a:rPr lang="en-GB" sz="1000" dirty="0" smtClean="0">
                <a:latin typeface="Times New Roman" charset="0"/>
                <a:cs typeface="Times New Roman" charset="0"/>
              </a:rPr>
              <a:t/>
            </a:r>
            <a:br>
              <a:rPr lang="en-GB" sz="1000" dirty="0" smtClean="0">
                <a:latin typeface="Times New Roman" charset="0"/>
                <a:cs typeface="Times New Roman" charset="0"/>
              </a:rPr>
            </a:br>
            <a:r>
              <a:rPr lang="en-GB" sz="1000" dirty="0" smtClean="0">
                <a:latin typeface="Times New Roman" charset="0"/>
                <a:cs typeface="Times New Roman" charset="0"/>
              </a:rPr>
              <a:t>The OECD-DAC uses similar definitions: (</a:t>
            </a:r>
            <a:r>
              <a:rPr lang="en-GB" sz="1000" dirty="0" err="1" smtClean="0">
                <a:latin typeface="Times New Roman" charset="0"/>
                <a:cs typeface="Times New Roman" charset="0"/>
              </a:rPr>
              <a:t>i</a:t>
            </a:r>
            <a:r>
              <a:rPr lang="en-GB" sz="1000" dirty="0" smtClean="0">
                <a:latin typeface="Times New Roman" charset="0"/>
                <a:cs typeface="Times New Roman" charset="0"/>
              </a:rPr>
              <a:t>) the Creditor Reporting Systems codes 2005, defines General Budget Support as </a:t>
            </a:r>
            <a:r>
              <a:rPr lang="ja-JP" altLang="en-GB" sz="1000" dirty="0" smtClean="0">
                <a:latin typeface="Times New Roman" charset="0"/>
                <a:cs typeface="Times New Roman" charset="0"/>
              </a:rPr>
              <a:t>“</a:t>
            </a:r>
            <a:r>
              <a:rPr lang="en-GB" sz="1000" dirty="0" smtClean="0">
                <a:latin typeface="Times New Roman" charset="0"/>
                <a:cs typeface="Times New Roman" charset="0"/>
              </a:rPr>
              <a:t>un-earmarked contributions to the government budget; support for the implementation of macroeconomic reforms (structural adjustment programmes, poverty reduction strategies); transfers for the stabilisation of the balance-of-payments (e.g. STABEX, exchange rate guarantee schemes); general programme assistance (when not allocable by sector)</a:t>
            </a:r>
            <a:r>
              <a:rPr lang="ja-JP" altLang="en-GB" sz="1000" dirty="0" smtClean="0">
                <a:latin typeface="Times New Roman" charset="0"/>
                <a:cs typeface="Times New Roman" charset="0"/>
              </a:rPr>
              <a:t>”</a:t>
            </a:r>
            <a:r>
              <a:rPr lang="en-GB" sz="1000" dirty="0" smtClean="0">
                <a:latin typeface="Times New Roman" charset="0"/>
                <a:cs typeface="Times New Roman" charset="0"/>
              </a:rPr>
              <a:t> and (ii) the OECD-DAC booklet, </a:t>
            </a:r>
            <a:r>
              <a:rPr lang="en-GB" sz="1000" i="1" dirty="0" smtClean="0">
                <a:latin typeface="Times New Roman" charset="0"/>
                <a:cs typeface="Times New Roman" charset="0"/>
              </a:rPr>
              <a:t>Harmonising Donor Practices for Effective Aid Delivery, Volume 2, states that </a:t>
            </a:r>
            <a:r>
              <a:rPr lang="ja-JP" altLang="en-GB" sz="1000" i="1" dirty="0" smtClean="0">
                <a:latin typeface="Times New Roman" charset="0"/>
                <a:cs typeface="Times New Roman" charset="0"/>
              </a:rPr>
              <a:t>“</a:t>
            </a:r>
            <a:r>
              <a:rPr lang="en-GB" sz="1000" i="1" dirty="0" smtClean="0">
                <a:latin typeface="Times New Roman" charset="0"/>
                <a:cs typeface="Times New Roman" charset="0"/>
              </a:rPr>
              <a:t>…budget support is defined as a method of financing a partner </a:t>
            </a:r>
            <a:r>
              <a:rPr lang="en-GB" sz="1000" dirty="0" smtClean="0">
                <a:latin typeface="Times New Roman" charset="0"/>
                <a:cs typeface="Times New Roman" charset="0"/>
              </a:rPr>
              <a:t>country</a:t>
            </a:r>
            <a:r>
              <a:rPr lang="ja-JP" altLang="en-GB" sz="1000" dirty="0" smtClean="0">
                <a:latin typeface="Times New Roman" charset="0"/>
                <a:cs typeface="Times New Roman" charset="0"/>
              </a:rPr>
              <a:t>’</a:t>
            </a:r>
            <a:r>
              <a:rPr lang="en-GB" sz="1000" dirty="0" smtClean="0">
                <a:latin typeface="Times New Roman" charset="0"/>
                <a:cs typeface="Times New Roman" charset="0"/>
              </a:rPr>
              <a:t>s budget through a transfer of resources from an external financing agency to the partner government</a:t>
            </a:r>
            <a:r>
              <a:rPr lang="ja-JP" altLang="en-GB" sz="1000" dirty="0" smtClean="0">
                <a:latin typeface="Times New Roman" charset="0"/>
                <a:cs typeface="Times New Roman" charset="0"/>
              </a:rPr>
              <a:t>’</a:t>
            </a:r>
            <a:r>
              <a:rPr lang="en-GB" sz="1000" dirty="0" smtClean="0">
                <a:latin typeface="Times New Roman" charset="0"/>
                <a:cs typeface="Times New Roman" charset="0"/>
              </a:rPr>
              <a:t>s national treasury</a:t>
            </a:r>
          </a:p>
          <a:p>
            <a:pPr>
              <a:spcBef>
                <a:spcPct val="0"/>
              </a:spcBef>
            </a:pPr>
            <a:endParaRPr lang="en-US" sz="1000" dirty="0" smtClean="0">
              <a:latin typeface="Times New Roman" charset="0"/>
              <a:cs typeface="Times New Roman" charset="0"/>
            </a:endParaRPr>
          </a:p>
          <a:p>
            <a:endParaRPr lang="en-US" dirty="0" smtClean="0"/>
          </a:p>
        </p:txBody>
      </p:sp>
      <p:sp>
        <p:nvSpPr>
          <p:cNvPr id="70660"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Arial" charset="0"/>
              </a:rPr>
              <a:pPr eaLnBrk="1" hangingPunct="1"/>
              <a:t>3</a:t>
            </a:fld>
            <a:endParaRPr lang="en-GB" smtClean="0">
              <a:solidFill>
                <a:schemeClr val="tx1"/>
              </a:solidFill>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p:cNvSpPr>
            <a:spLocks noGrp="1" noRot="1" noChangeAspect="1" noTextEdit="1"/>
          </p:cNvSpPr>
          <p:nvPr>
            <p:ph type="sldImg"/>
          </p:nvPr>
        </p:nvSpPr>
        <p:spPr>
          <a:ln/>
        </p:spPr>
      </p:sp>
      <p:sp>
        <p:nvSpPr>
          <p:cNvPr id="52227" name="Espace réservé des commentaires 2"/>
          <p:cNvSpPr>
            <a:spLocks noGrp="1"/>
          </p:cNvSpPr>
          <p:nvPr>
            <p:ph type="body" idx="1"/>
          </p:nvPr>
        </p:nvSpPr>
        <p:spPr>
          <a:noFill/>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See par. 2.3.1 of part II of the BS Guidelines  </a:t>
            </a:r>
          </a:p>
          <a:p>
            <a:endParaRPr lang="fr-FR" dirty="0" smtClean="0"/>
          </a:p>
        </p:txBody>
      </p:sp>
      <p:sp>
        <p:nvSpPr>
          <p:cNvPr id="52228" name="Espace réservé du numéro de diapositive 3"/>
          <p:cNvSpPr>
            <a:spLocks noGrp="1"/>
          </p:cNvSpPr>
          <p:nvPr>
            <p:ph type="sldNum" sz="quarter" idx="5"/>
          </p:nvPr>
        </p:nvSpPr>
        <p:spPr>
          <a:noFill/>
          <a:ln>
            <a:miter lim="800000"/>
            <a:headEnd/>
            <a:tailEnd/>
          </a:ln>
        </p:spPr>
        <p:txBody>
          <a:bodyPr/>
          <a:lstStyle/>
          <a:p>
            <a:fld id="{92B18F42-22FB-4A0D-940B-580E5A8BFBF0}" type="slidenum">
              <a:rPr lang="en-GB" smtClean="0"/>
              <a:pPr/>
              <a:t>30</a:t>
            </a:fld>
            <a:endParaRPr lang="en-GB"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p:spPr>
        <p:txBody>
          <a:bodyPr/>
          <a:lstStyle/>
          <a:p>
            <a:pPr eaLnBrk="1" hangingPunct="1"/>
            <a:endParaRPr lang="en-US" smtClean="0"/>
          </a:p>
        </p:txBody>
      </p:sp>
      <p:sp>
        <p:nvSpPr>
          <p:cNvPr id="84996" name="Slide Number Placeholder 3"/>
          <p:cNvSpPr>
            <a:spLocks noGrp="1"/>
          </p:cNvSpPr>
          <p:nvPr>
            <p:ph type="sldNum" sz="quarter" idx="5"/>
          </p:nvPr>
        </p:nvSpPr>
        <p:spPr>
          <a:noFill/>
        </p:spPr>
        <p:txBody>
          <a:bodyPr/>
          <a:lstStyle/>
          <a:p>
            <a:fld id="{05F1F83B-1E1D-462F-A640-12E8F840B60C}" type="slidenum">
              <a:rPr lang="en-GB" smtClean="0"/>
              <a:pPr/>
              <a:t>31</a:t>
            </a:fld>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32</a:t>
            </a:fld>
            <a:endParaRPr lang="en-GB"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2AE52C-2B32-427C-BB13-9FAF01ADC11B}" type="slidenum">
              <a:rPr lang="en-GB"/>
              <a:pPr/>
              <a:t>33</a:t>
            </a:fld>
            <a:endParaRPr lang="en-GB" dirty="0"/>
          </a:p>
        </p:txBody>
      </p:sp>
      <p:sp>
        <p:nvSpPr>
          <p:cNvPr id="358402" name="Rectangle 2"/>
          <p:cNvSpPr>
            <a:spLocks noGrp="1" noRot="1" noChangeAspect="1" noChangeArrowheads="1" noTextEdit="1"/>
          </p:cNvSpPr>
          <p:nvPr>
            <p:ph type="sldImg"/>
          </p:nvPr>
        </p:nvSpPr>
        <p:spPr>
          <a:ln/>
        </p:spPr>
      </p:sp>
      <p:sp>
        <p:nvSpPr>
          <p:cNvPr id="35840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2AE52C-2B32-427C-BB13-9FAF01ADC11B}" type="slidenum">
              <a:rPr lang="en-GB"/>
              <a:pPr/>
              <a:t>34</a:t>
            </a:fld>
            <a:endParaRPr lang="en-GB"/>
          </a:p>
        </p:txBody>
      </p:sp>
      <p:sp>
        <p:nvSpPr>
          <p:cNvPr id="358402" name="Rectangle 2"/>
          <p:cNvSpPr>
            <a:spLocks noGrp="1" noRot="1" noChangeAspect="1" noChangeArrowheads="1" noTextEdit="1"/>
          </p:cNvSpPr>
          <p:nvPr>
            <p:ph type="sldImg"/>
          </p:nvPr>
        </p:nvSpPr>
        <p:spPr>
          <a:ln/>
        </p:spPr>
      </p:sp>
      <p:sp>
        <p:nvSpPr>
          <p:cNvPr id="358403" name="Rectangle 3"/>
          <p:cNvSpPr>
            <a:spLocks noGrp="1" noChangeArrowheads="1"/>
          </p:cNvSpPr>
          <p:nvPr>
            <p:ph type="body" idx="1"/>
          </p:nvPr>
        </p:nvSpPr>
        <p:spPr/>
        <p:txBody>
          <a:bodyPr/>
          <a:lstStyle/>
          <a:p>
            <a:endParaRPr lang="en-US" dirty="0"/>
          </a:p>
          <a:p>
            <a:r>
              <a:rPr lang="en-US" dirty="0" smtClean="0"/>
              <a:t>BSSC</a:t>
            </a:r>
            <a:r>
              <a:rPr lang="en-US" baseline="0" dirty="0" smtClean="0"/>
              <a:t> composition:  </a:t>
            </a:r>
            <a:r>
              <a:rPr lang="en-US" dirty="0" smtClean="0"/>
              <a:t>Chaired by Director General DEVCO</a:t>
            </a:r>
          </a:p>
          <a:p>
            <a:r>
              <a:rPr lang="en-US" dirty="0" smtClean="0"/>
              <a:t>Includes: Geo director, representatives</a:t>
            </a:r>
            <a:r>
              <a:rPr lang="en-US" baseline="0" dirty="0" smtClean="0"/>
              <a:t> of EEAS, Thematic/horizontal directors, geographical services, thematic services (for the sector), DG </a:t>
            </a:r>
            <a:r>
              <a:rPr lang="en-US" baseline="0" dirty="0" err="1" smtClean="0"/>
              <a:t>Ecfin</a:t>
            </a:r>
            <a:r>
              <a:rPr lang="en-US" baseline="0" dirty="0" smtClean="0"/>
              <a:t> (macro), DEVCO A2</a:t>
            </a:r>
          </a:p>
          <a:p>
            <a:endParaRPr lang="en-US" baseline="0" dirty="0" smtClean="0"/>
          </a:p>
          <a:p>
            <a:r>
              <a:rPr lang="en-US" baseline="0" dirty="0" smtClean="0"/>
              <a:t>Geographical Directors remains responsible for the management of all BS </a:t>
            </a:r>
            <a:r>
              <a:rPr lang="en-US" baseline="0" dirty="0" err="1" smtClean="0"/>
              <a:t>programmes</a:t>
            </a:r>
            <a:r>
              <a:rPr lang="en-US" baseline="0" dirty="0" smtClean="0"/>
              <a:t> in their region.</a:t>
            </a:r>
          </a:p>
          <a:p>
            <a:endParaRPr lang="en-US" baseline="0" dirty="0" smtClean="0"/>
          </a:p>
          <a:p>
            <a:r>
              <a:rPr lang="en-US" baseline="0" dirty="0" smtClean="0"/>
              <a:t>NB</a:t>
            </a:r>
          </a:p>
          <a:p>
            <a:r>
              <a:rPr lang="en-US" baseline="0" dirty="0" smtClean="0"/>
              <a:t>HR/VP = </a:t>
            </a:r>
            <a:r>
              <a:rPr lang="en-US" b="1" baseline="0" dirty="0" smtClean="0"/>
              <a:t>H</a:t>
            </a:r>
            <a:r>
              <a:rPr lang="en-US" baseline="0" dirty="0" smtClean="0"/>
              <a:t>igher </a:t>
            </a:r>
            <a:r>
              <a:rPr lang="en-US" b="1" baseline="0" dirty="0" smtClean="0"/>
              <a:t>R</a:t>
            </a:r>
            <a:r>
              <a:rPr lang="en-US" baseline="0" dirty="0" smtClean="0"/>
              <a:t>epresentative for Foreign Affairs and Security Policies and European Commission </a:t>
            </a:r>
            <a:r>
              <a:rPr lang="en-US" b="1" baseline="0" dirty="0" smtClean="0"/>
              <a:t>V</a:t>
            </a:r>
            <a:r>
              <a:rPr lang="en-US" baseline="0" dirty="0" smtClean="0"/>
              <a:t>ice </a:t>
            </a:r>
            <a:r>
              <a:rPr lang="en-US" b="1" baseline="0" dirty="0" smtClean="0"/>
              <a:t>P</a:t>
            </a:r>
            <a:r>
              <a:rPr lang="en-US" baseline="0" dirty="0" smtClean="0"/>
              <a:t>resident (= Catherine Ashton)</a:t>
            </a:r>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35</a:t>
            </a:fld>
            <a:endParaRPr lang="en-GB"/>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BE" dirty="0" err="1" smtClean="0"/>
              <a:t>oQSG</a:t>
            </a:r>
            <a:r>
              <a:rPr lang="fr-BE" dirty="0" smtClean="0"/>
              <a:t> Office </a:t>
            </a:r>
            <a:r>
              <a:rPr lang="fr-BE" dirty="0" err="1" smtClean="0"/>
              <a:t>Quality</a:t>
            </a:r>
            <a:r>
              <a:rPr lang="fr-BE" baseline="0" dirty="0" smtClean="0"/>
              <a:t> support Group</a:t>
            </a:r>
          </a:p>
          <a:p>
            <a:endParaRPr lang="fr-BE" baseline="0" dirty="0" smtClean="0"/>
          </a:p>
          <a:p>
            <a:r>
              <a:rPr lang="fr-BE" baseline="0" dirty="0" smtClean="0"/>
              <a:t>In </a:t>
            </a:r>
            <a:r>
              <a:rPr lang="fr-BE" baseline="0" dirty="0" err="1" smtClean="0"/>
              <a:t>presenting</a:t>
            </a:r>
            <a:r>
              <a:rPr lang="fr-BE" baseline="0" dirty="0" smtClean="0"/>
              <a:t> </a:t>
            </a:r>
            <a:r>
              <a:rPr lang="fr-BE" baseline="0" dirty="0" err="1" smtClean="0"/>
              <a:t>this</a:t>
            </a:r>
            <a:r>
              <a:rPr lang="fr-BE" baseline="0" dirty="0" smtClean="0"/>
              <a:t> </a:t>
            </a:r>
            <a:r>
              <a:rPr lang="fr-BE" baseline="0" dirty="0" err="1" smtClean="0"/>
              <a:t>slide</a:t>
            </a:r>
            <a:r>
              <a:rPr lang="fr-BE" baseline="0" dirty="0" smtClean="0"/>
              <a:t> </a:t>
            </a:r>
            <a:r>
              <a:rPr lang="fr-BE" baseline="0" dirty="0" err="1" smtClean="0"/>
              <a:t>insist</a:t>
            </a:r>
            <a:r>
              <a:rPr lang="fr-BE" baseline="0" dirty="0" smtClean="0"/>
              <a:t> </a:t>
            </a:r>
            <a:r>
              <a:rPr lang="fr-BE" baseline="0" dirty="0" err="1" smtClean="0"/>
              <a:t>that</a:t>
            </a:r>
            <a:r>
              <a:rPr lang="fr-BE" baseline="0" dirty="0" smtClean="0"/>
              <a:t> </a:t>
            </a:r>
            <a:r>
              <a:rPr lang="fr-BE" baseline="0" dirty="0" err="1" smtClean="0"/>
              <a:t>policy</a:t>
            </a:r>
            <a:r>
              <a:rPr lang="fr-BE" baseline="0" dirty="0" smtClean="0"/>
              <a:t> dialogue </a:t>
            </a:r>
            <a:r>
              <a:rPr lang="fr-BE" baseline="0" dirty="0" err="1" smtClean="0"/>
              <a:t>is</a:t>
            </a:r>
            <a:r>
              <a:rPr lang="fr-BE" baseline="0" dirty="0" smtClean="0"/>
              <a:t> essential </a:t>
            </a:r>
            <a:r>
              <a:rPr lang="fr-BE" baseline="0" dirty="0" err="1" smtClean="0"/>
              <a:t>at</a:t>
            </a:r>
            <a:r>
              <a:rPr lang="fr-BE" baseline="0" dirty="0" smtClean="0"/>
              <a:t> all states of the cycle of </a:t>
            </a:r>
            <a:r>
              <a:rPr lang="fr-BE" baseline="0" dirty="0" err="1" smtClean="0"/>
              <a:t>operations</a:t>
            </a:r>
            <a:r>
              <a:rPr lang="fr-BE" baseline="0" smtClean="0"/>
              <a:t>.</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36</a:t>
            </a:fld>
            <a:endParaRPr lang="en-GB"/>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Espace réservé de l'image des diapositives 1"/>
          <p:cNvSpPr>
            <a:spLocks noGrp="1" noRot="1" noChangeAspect="1" noTextEdit="1"/>
          </p:cNvSpPr>
          <p:nvPr>
            <p:ph type="sldImg"/>
          </p:nvPr>
        </p:nvSpPr>
        <p:spPr>
          <a:ln/>
        </p:spPr>
      </p:sp>
      <p:sp>
        <p:nvSpPr>
          <p:cNvPr id="40963" name="Espace réservé des commentaires 2"/>
          <p:cNvSpPr>
            <a:spLocks noGrp="1"/>
          </p:cNvSpPr>
          <p:nvPr>
            <p:ph type="body" idx="1"/>
          </p:nvPr>
        </p:nvSpPr>
        <p:spPr>
          <a:noFill/>
        </p:spPr>
        <p:txBody>
          <a:bodyPr/>
          <a:lstStyle/>
          <a:p>
            <a:endParaRPr lang="fr-FR" dirty="0" smtClean="0"/>
          </a:p>
        </p:txBody>
      </p:sp>
      <p:sp>
        <p:nvSpPr>
          <p:cNvPr id="40964" name="Espace réservé du numéro de diapositive 3"/>
          <p:cNvSpPr>
            <a:spLocks noGrp="1"/>
          </p:cNvSpPr>
          <p:nvPr>
            <p:ph type="sldNum" sz="quarter" idx="5"/>
          </p:nvPr>
        </p:nvSpPr>
        <p:spPr>
          <a:noFill/>
          <a:ln>
            <a:miter lim="800000"/>
            <a:headEnd/>
            <a:tailEnd/>
          </a:ln>
        </p:spPr>
        <p:txBody>
          <a:bodyPr/>
          <a:lstStyle/>
          <a:p>
            <a:fld id="{8530B980-D6C9-444E-B8D4-4394EBDE3D98}" type="slidenum">
              <a:rPr lang="en-GB" smtClean="0"/>
              <a:pPr/>
              <a:t>37</a:t>
            </a:fld>
            <a:endParaRPr lang="en-GB"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9AD056-692C-4065-AD33-2498084C773B}" type="slidenum">
              <a:rPr lang="en-GB"/>
              <a:pPr/>
              <a:t>38</a:t>
            </a:fld>
            <a:endParaRPr lang="en-GB" dirty="0"/>
          </a:p>
        </p:txBody>
      </p:sp>
      <p:sp>
        <p:nvSpPr>
          <p:cNvPr id="362498" name="Rectangle 2"/>
          <p:cNvSpPr>
            <a:spLocks noGrp="1" noRot="1" noChangeAspect="1" noChangeArrowheads="1" noTextEdit="1"/>
          </p:cNvSpPr>
          <p:nvPr>
            <p:ph type="sldImg"/>
          </p:nvPr>
        </p:nvSpPr>
        <p:spPr>
          <a:ln/>
        </p:spPr>
      </p:sp>
      <p:sp>
        <p:nvSpPr>
          <p:cNvPr id="36249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39</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noProof="0" dirty="0" smtClean="0"/>
              <a:t>Various (small) rivers have contributed to this water fall (= domestic revenues and various BS donors). In the fall, the origin of the water can not be traced. </a:t>
            </a:r>
            <a:r>
              <a:rPr lang="en-GB" baseline="0" noProof="0" dirty="0" smtClean="0"/>
              <a:t>(= </a:t>
            </a:r>
            <a:r>
              <a:rPr lang="en-GB" baseline="0" noProof="0" dirty="0" err="1" smtClean="0"/>
              <a:t>fungibility</a:t>
            </a:r>
            <a:r>
              <a:rPr lang="en-GB" baseline="0" noProof="0" dirty="0" smtClean="0"/>
              <a:t>).  In the fall some on the water evaporates (inefficiency of use of funds), while after the fall some of the water deviates from the main stream (see right bottom; that may represent corruption. But who’s money is that?). </a:t>
            </a:r>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4</a:t>
            </a:fld>
            <a:endParaRPr lang="en-GB"/>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7D3DF8-4AD3-4DF5-9752-1FEC25138FED}" type="slidenum">
              <a:rPr lang="en-US"/>
              <a:pPr/>
              <a:t>40</a:t>
            </a:fld>
            <a:endParaRPr lang="en-US"/>
          </a:p>
        </p:txBody>
      </p:sp>
      <p:sp>
        <p:nvSpPr>
          <p:cNvPr id="1352706" name="Rectangle 2"/>
          <p:cNvSpPr>
            <a:spLocks noGrp="1" noRot="1" noChangeAspect="1" noChangeArrowheads="1" noTextEdit="1"/>
          </p:cNvSpPr>
          <p:nvPr>
            <p:ph type="sldImg"/>
          </p:nvPr>
        </p:nvSpPr>
        <p:spPr>
          <a:xfrm>
            <a:off x="939800" y="747713"/>
            <a:ext cx="4919663" cy="3689350"/>
          </a:xfrm>
          <a:ln/>
        </p:spPr>
      </p:sp>
      <p:sp>
        <p:nvSpPr>
          <p:cNvPr id="1352707" name="Rectangle 3"/>
          <p:cNvSpPr>
            <a:spLocks noGrp="1" noChangeArrowheads="1"/>
          </p:cNvSpPr>
          <p:nvPr>
            <p:ph type="body" idx="1"/>
          </p:nvPr>
        </p:nvSpPr>
        <p:spPr>
          <a:xfrm>
            <a:off x="906357" y="4690270"/>
            <a:ext cx="4984962" cy="4443413"/>
          </a:xfrm>
        </p:spPr>
        <p:txBody>
          <a:bodyPr/>
          <a:lstStyle/>
          <a:p>
            <a:r>
              <a:rPr lang="fr-BE" dirty="0" smtClean="0"/>
              <a:t>In the guidelines </a:t>
            </a:r>
            <a:r>
              <a:rPr lang="fr-BE" dirty="0" err="1" smtClean="0"/>
              <a:t>Decentralisation</a:t>
            </a:r>
            <a:r>
              <a:rPr lang="fr-BE" baseline="0" dirty="0" smtClean="0"/>
              <a:t> </a:t>
            </a:r>
            <a:r>
              <a:rPr lang="fr-BE" baseline="0" dirty="0" err="1" smtClean="0"/>
              <a:t>is</a:t>
            </a:r>
            <a:r>
              <a:rPr lang="fr-BE" baseline="0" dirty="0" smtClean="0"/>
              <a:t> </a:t>
            </a:r>
            <a:r>
              <a:rPr lang="fr-BE" baseline="0" dirty="0" err="1" smtClean="0"/>
              <a:t>dealt</a:t>
            </a:r>
            <a:r>
              <a:rPr lang="fr-BE" baseline="0" dirty="0" smtClean="0"/>
              <a:t> </a:t>
            </a:r>
            <a:r>
              <a:rPr lang="fr-BE" baseline="0" dirty="0" err="1" smtClean="0"/>
              <a:t>with</a:t>
            </a:r>
            <a:r>
              <a:rPr lang="fr-BE" baseline="0" dirty="0" smtClean="0"/>
              <a:t> in vol. II, section 2.3.2.</a:t>
            </a:r>
          </a:p>
          <a:p>
            <a:r>
              <a:rPr lang="fr-BE" baseline="0" dirty="0" err="1" smtClean="0"/>
              <a:t>See</a:t>
            </a:r>
            <a:r>
              <a:rPr lang="fr-BE" baseline="0" dirty="0" smtClean="0"/>
              <a:t> </a:t>
            </a:r>
            <a:r>
              <a:rPr lang="fr-BE" baseline="0" dirty="0" err="1" smtClean="0"/>
              <a:t>also</a:t>
            </a:r>
            <a:r>
              <a:rPr lang="fr-BE" baseline="0" dirty="0" smtClean="0"/>
              <a:t>: « </a:t>
            </a:r>
            <a:r>
              <a:rPr lang="fr-BE" baseline="0" dirty="0" err="1" smtClean="0"/>
              <a:t>Supporting</a:t>
            </a:r>
            <a:r>
              <a:rPr lang="fr-BE" baseline="0" dirty="0" smtClean="0"/>
              <a:t> </a:t>
            </a:r>
            <a:r>
              <a:rPr lang="fr-BE" baseline="0" dirty="0" err="1" smtClean="0"/>
              <a:t>Decentralisation</a:t>
            </a:r>
            <a:r>
              <a:rPr lang="fr-BE" baseline="0" dirty="0" smtClean="0"/>
              <a:t> and Local </a:t>
            </a:r>
            <a:r>
              <a:rPr lang="fr-BE" baseline="0" dirty="0" err="1" smtClean="0"/>
              <a:t>Governance</a:t>
            </a:r>
            <a:r>
              <a:rPr lang="fr-BE" baseline="0" dirty="0" smtClean="0"/>
              <a:t> in </a:t>
            </a:r>
            <a:r>
              <a:rPr lang="fr-BE" baseline="0" dirty="0" err="1" smtClean="0"/>
              <a:t>Third</a:t>
            </a:r>
            <a:r>
              <a:rPr lang="fr-BE" baseline="0" dirty="0" smtClean="0"/>
              <a:t> Countries », EC, </a:t>
            </a:r>
            <a:r>
              <a:rPr lang="fr-BE" baseline="0" dirty="0" err="1" smtClean="0"/>
              <a:t>EuropeAid</a:t>
            </a:r>
            <a:r>
              <a:rPr lang="fr-BE" baseline="0" dirty="0" smtClean="0"/>
              <a:t>, 2007.</a:t>
            </a:r>
          </a:p>
          <a:p>
            <a:endParaRPr lang="fr-BE" baseline="0" dirty="0" smtClean="0"/>
          </a:p>
          <a:p>
            <a:r>
              <a:rPr lang="fr-BE" dirty="0" err="1" smtClean="0"/>
              <a:t>Remind</a:t>
            </a:r>
            <a:r>
              <a:rPr lang="fr-BE" dirty="0" smtClean="0"/>
              <a:t> participants </a:t>
            </a:r>
            <a:r>
              <a:rPr lang="fr-BE" dirty="0" err="1" smtClean="0"/>
              <a:t>that</a:t>
            </a:r>
            <a:r>
              <a:rPr lang="fr-BE" dirty="0" smtClean="0"/>
              <a:t> </a:t>
            </a:r>
            <a:r>
              <a:rPr lang="fr-BE" dirty="0" err="1" smtClean="0"/>
              <a:t>many</a:t>
            </a:r>
            <a:r>
              <a:rPr lang="fr-BE" dirty="0" smtClean="0"/>
              <a:t>  BS </a:t>
            </a:r>
            <a:r>
              <a:rPr lang="fr-BE" dirty="0" err="1" smtClean="0"/>
              <a:t>operations</a:t>
            </a:r>
            <a:r>
              <a:rPr lang="fr-BE" dirty="0" smtClean="0"/>
              <a:t>, in </a:t>
            </a:r>
            <a:r>
              <a:rPr lang="fr-BE" dirty="0" err="1" smtClean="0"/>
              <a:t>particular</a:t>
            </a:r>
            <a:r>
              <a:rPr lang="fr-BE" dirty="0" smtClean="0"/>
              <a:t> </a:t>
            </a:r>
            <a:r>
              <a:rPr lang="fr-BE" dirty="0" err="1" smtClean="0"/>
              <a:t>SRCs</a:t>
            </a:r>
            <a:r>
              <a:rPr lang="fr-BE" dirty="0" smtClean="0"/>
              <a:t>, tend to support the</a:t>
            </a:r>
            <a:r>
              <a:rPr lang="fr-BE" baseline="0" dirty="0" smtClean="0"/>
              <a:t> </a:t>
            </a:r>
            <a:r>
              <a:rPr lang="fr-BE" baseline="0" dirty="0" err="1" smtClean="0"/>
              <a:t>delivery</a:t>
            </a:r>
            <a:r>
              <a:rPr lang="fr-BE" baseline="0" dirty="0" smtClean="0"/>
              <a:t> of public </a:t>
            </a:r>
            <a:r>
              <a:rPr lang="fr-BE" baseline="0" dirty="0" err="1" smtClean="0"/>
              <a:t>goods</a:t>
            </a:r>
            <a:r>
              <a:rPr lang="fr-BE" baseline="0" dirty="0" smtClean="0"/>
              <a:t> and services </a:t>
            </a:r>
            <a:r>
              <a:rPr lang="fr-BE" baseline="0" dirty="0" err="1" smtClean="0"/>
              <a:t>at</a:t>
            </a:r>
            <a:r>
              <a:rPr lang="fr-BE" baseline="0" dirty="0" smtClean="0"/>
              <a:t> </a:t>
            </a:r>
            <a:r>
              <a:rPr lang="fr-BE" baseline="0" dirty="0" err="1" smtClean="0"/>
              <a:t>geographically</a:t>
            </a:r>
            <a:r>
              <a:rPr lang="fr-BE" baseline="0" dirty="0" smtClean="0"/>
              <a:t> </a:t>
            </a:r>
            <a:r>
              <a:rPr lang="fr-BE" baseline="0" dirty="0" err="1" smtClean="0"/>
              <a:t>decentralised</a:t>
            </a:r>
            <a:r>
              <a:rPr lang="fr-BE" baseline="0" dirty="0" smtClean="0"/>
              <a:t> </a:t>
            </a:r>
            <a:r>
              <a:rPr lang="fr-BE" baseline="0" dirty="0" err="1" smtClean="0"/>
              <a:t>levels</a:t>
            </a:r>
            <a:r>
              <a:rPr lang="fr-BE" baseline="0" dirty="0" smtClean="0"/>
              <a:t> to </a:t>
            </a:r>
            <a:r>
              <a:rPr lang="fr-BE" baseline="0" dirty="0" err="1" smtClean="0"/>
              <a:t>target</a:t>
            </a:r>
            <a:r>
              <a:rPr lang="fr-BE" baseline="0" dirty="0" smtClean="0"/>
              <a:t> </a:t>
            </a:r>
            <a:r>
              <a:rPr lang="fr-BE" baseline="0" dirty="0" err="1" smtClean="0"/>
              <a:t>specific</a:t>
            </a:r>
            <a:r>
              <a:rPr lang="fr-BE" baseline="0" dirty="0" smtClean="0"/>
              <a:t> populations. </a:t>
            </a:r>
            <a:endParaRPr lang="en-GB"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Section 2.3.2 of Part II of the Guidelines.</a:t>
            </a:r>
          </a:p>
          <a:p>
            <a:r>
              <a:rPr lang="en-GB" dirty="0" smtClean="0"/>
              <a:t>Explain difference between political, administrative and fiscal decentralisation</a:t>
            </a:r>
            <a:endParaRPr lang="en-GB" dirty="0"/>
          </a:p>
        </p:txBody>
      </p:sp>
      <p:sp>
        <p:nvSpPr>
          <p:cNvPr id="4" name="Slide Number Placeholder 3"/>
          <p:cNvSpPr>
            <a:spLocks noGrp="1"/>
          </p:cNvSpPr>
          <p:nvPr>
            <p:ph type="sldNum" sz="quarter" idx="10"/>
          </p:nvPr>
        </p:nvSpPr>
        <p:spPr/>
        <p:txBody>
          <a:bodyPr/>
          <a:lstStyle/>
          <a:p>
            <a:pPr>
              <a:defRPr/>
            </a:pPr>
            <a:fld id="{6A50E635-87B9-476A-9531-8527602E4931}" type="slidenum">
              <a:rPr lang="en-GB" smtClean="0"/>
              <a:pPr>
                <a:defRPr/>
              </a:pPr>
              <a:t>41</a:t>
            </a:fld>
            <a:endParaRPr lang="en-GB"/>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ABCC04-57B5-455F-8AEA-85C903D8D87E}" type="slidenum">
              <a:rPr lang="en-US"/>
              <a:pPr/>
              <a:t>42</a:t>
            </a:fld>
            <a:endParaRPr lang="en-US"/>
          </a:p>
        </p:txBody>
      </p:sp>
      <p:sp>
        <p:nvSpPr>
          <p:cNvPr id="1021954" name="Rectangle 2"/>
          <p:cNvSpPr>
            <a:spLocks noGrp="1" noRot="1" noChangeAspect="1" noChangeArrowheads="1" noTextEdit="1"/>
          </p:cNvSpPr>
          <p:nvPr>
            <p:ph type="sldImg"/>
          </p:nvPr>
        </p:nvSpPr>
        <p:spPr>
          <a:xfrm>
            <a:off x="939800" y="746125"/>
            <a:ext cx="4919663" cy="3689350"/>
          </a:xfrm>
          <a:ln/>
        </p:spPr>
      </p:sp>
      <p:sp>
        <p:nvSpPr>
          <p:cNvPr id="1021955" name="Rectangle 3"/>
          <p:cNvSpPr>
            <a:spLocks noGrp="1" noChangeArrowheads="1"/>
          </p:cNvSpPr>
          <p:nvPr>
            <p:ph type="body" idx="1"/>
          </p:nvPr>
        </p:nvSpPr>
        <p:spPr>
          <a:xfrm>
            <a:off x="906357" y="4690270"/>
            <a:ext cx="4984962" cy="4443413"/>
          </a:xfrm>
        </p:spPr>
        <p:txBody>
          <a:bodyPr lIns="91458" tIns="45729" rIns="91458" bIns="45729"/>
          <a:lstStyle/>
          <a:p>
            <a:pPr>
              <a:buFont typeface="Arial" pitchFamily="34" charset="0"/>
              <a:buNone/>
            </a:pPr>
            <a:r>
              <a:rPr lang="de-DE" dirty="0" smtClean="0"/>
              <a:t>NB:</a:t>
            </a:r>
            <a:r>
              <a:rPr lang="de-DE" baseline="0" dirty="0" smtClean="0"/>
              <a:t> </a:t>
            </a:r>
          </a:p>
          <a:p>
            <a:pPr>
              <a:buFont typeface="Arial" pitchFamily="34" charset="0"/>
              <a:buChar char="•"/>
            </a:pPr>
            <a:r>
              <a:rPr lang="de-DE" baseline="0" dirty="0" err="1" smtClean="0"/>
              <a:t>for</a:t>
            </a:r>
            <a:r>
              <a:rPr lang="de-DE" baseline="0" dirty="0" smtClean="0"/>
              <a:t> </a:t>
            </a:r>
            <a:r>
              <a:rPr lang="de-DE" baseline="0" dirty="0" err="1" smtClean="0"/>
              <a:t>the</a:t>
            </a:r>
            <a:r>
              <a:rPr lang="de-DE" baseline="0" dirty="0" smtClean="0"/>
              <a:t> </a:t>
            </a:r>
            <a:r>
              <a:rPr lang="de-DE" baseline="0" dirty="0" err="1" smtClean="0"/>
              <a:t>first</a:t>
            </a:r>
            <a:r>
              <a:rPr lang="de-DE" baseline="0" dirty="0" smtClean="0"/>
              <a:t> </a:t>
            </a:r>
            <a:r>
              <a:rPr lang="de-DE" baseline="0" dirty="0" err="1" smtClean="0"/>
              <a:t>two</a:t>
            </a:r>
            <a:r>
              <a:rPr lang="de-DE" baseline="0" dirty="0" smtClean="0"/>
              <a:t> </a:t>
            </a:r>
            <a:r>
              <a:rPr lang="de-DE" baseline="0" dirty="0" err="1" smtClean="0"/>
              <a:t>cases</a:t>
            </a:r>
            <a:r>
              <a:rPr lang="de-DE" baseline="0" dirty="0" smtClean="0"/>
              <a:t> </a:t>
            </a:r>
            <a:r>
              <a:rPr lang="de-DE" baseline="0" dirty="0" err="1" smtClean="0"/>
              <a:t>both</a:t>
            </a:r>
            <a:r>
              <a:rPr lang="de-DE" baseline="0" dirty="0" smtClean="0"/>
              <a:t> </a:t>
            </a:r>
            <a:r>
              <a:rPr lang="de-DE" baseline="0" dirty="0" err="1" smtClean="0"/>
              <a:t>central</a:t>
            </a:r>
            <a:r>
              <a:rPr lang="de-DE" baseline="0" dirty="0" smtClean="0"/>
              <a:t> </a:t>
            </a:r>
            <a:r>
              <a:rPr lang="de-DE" baseline="0" dirty="0" err="1" smtClean="0"/>
              <a:t>and</a:t>
            </a:r>
            <a:r>
              <a:rPr lang="de-DE" baseline="0" dirty="0" smtClean="0"/>
              <a:t> sub-national </a:t>
            </a:r>
            <a:r>
              <a:rPr lang="de-DE" baseline="0" dirty="0" err="1" smtClean="0"/>
              <a:t>levels</a:t>
            </a:r>
            <a:r>
              <a:rPr lang="de-DE" baseline="0" dirty="0" smtClean="0"/>
              <a:t> must </a:t>
            </a:r>
            <a:r>
              <a:rPr lang="de-DE" baseline="0" dirty="0" err="1" smtClean="0"/>
              <a:t>be</a:t>
            </a:r>
            <a:r>
              <a:rPr lang="de-DE" baseline="0" dirty="0" smtClean="0"/>
              <a:t> </a:t>
            </a:r>
            <a:r>
              <a:rPr lang="de-DE" baseline="0" dirty="0" err="1" smtClean="0"/>
              <a:t>taken</a:t>
            </a:r>
            <a:r>
              <a:rPr lang="de-DE" baseline="0" dirty="0" smtClean="0"/>
              <a:t> </a:t>
            </a:r>
            <a:r>
              <a:rPr lang="de-DE" baseline="0" dirty="0" err="1" smtClean="0"/>
              <a:t>into</a:t>
            </a:r>
            <a:r>
              <a:rPr lang="de-DE" baseline="0" dirty="0" smtClean="0"/>
              <a:t> </a:t>
            </a:r>
            <a:r>
              <a:rPr lang="de-DE" baseline="0" dirty="0" err="1" smtClean="0"/>
              <a:t>account</a:t>
            </a:r>
            <a:r>
              <a:rPr lang="de-DE" baseline="0" dirty="0" smtClean="0"/>
              <a:t> in design </a:t>
            </a:r>
            <a:r>
              <a:rPr lang="de-DE" baseline="0" dirty="0" err="1" smtClean="0"/>
              <a:t>and</a:t>
            </a:r>
            <a:r>
              <a:rPr lang="de-DE" baseline="0" dirty="0" smtClean="0"/>
              <a:t> </a:t>
            </a:r>
            <a:r>
              <a:rPr lang="de-DE" baseline="0" dirty="0" err="1" smtClean="0"/>
              <a:t>implementation</a:t>
            </a:r>
            <a:r>
              <a:rPr lang="de-DE" baseline="0" dirty="0" smtClean="0"/>
              <a:t>, </a:t>
            </a:r>
            <a:r>
              <a:rPr lang="de-DE" baseline="0" dirty="0" err="1" smtClean="0"/>
              <a:t>including</a:t>
            </a:r>
            <a:r>
              <a:rPr lang="de-DE" baseline="0" dirty="0" smtClean="0"/>
              <a:t> </a:t>
            </a:r>
            <a:r>
              <a:rPr lang="de-DE" baseline="0" dirty="0" err="1" smtClean="0"/>
              <a:t>for</a:t>
            </a:r>
            <a:r>
              <a:rPr lang="de-DE" baseline="0" dirty="0" smtClean="0"/>
              <a:t> </a:t>
            </a:r>
            <a:r>
              <a:rPr lang="de-DE" baseline="0" dirty="0" err="1" smtClean="0"/>
              <a:t>eligibility</a:t>
            </a:r>
            <a:r>
              <a:rPr lang="de-DE" baseline="0" dirty="0" smtClean="0"/>
              <a:t> </a:t>
            </a:r>
            <a:r>
              <a:rPr lang="de-DE" baseline="0" dirty="0" err="1" smtClean="0"/>
              <a:t>where</a:t>
            </a:r>
            <a:r>
              <a:rPr lang="de-DE" baseline="0" dirty="0" smtClean="0"/>
              <a:t> relevant (i.e. </a:t>
            </a:r>
            <a:r>
              <a:rPr lang="de-DE" baseline="0" dirty="0" err="1" smtClean="0"/>
              <a:t>mainly</a:t>
            </a:r>
            <a:r>
              <a:rPr lang="de-DE" baseline="0" dirty="0" smtClean="0"/>
              <a:t> </a:t>
            </a:r>
            <a:r>
              <a:rPr lang="de-DE" baseline="0" dirty="0" err="1" smtClean="0"/>
              <a:t>policy</a:t>
            </a:r>
            <a:r>
              <a:rPr lang="de-DE" baseline="0" dirty="0" smtClean="0"/>
              <a:t> </a:t>
            </a:r>
            <a:r>
              <a:rPr lang="de-DE" baseline="0" dirty="0" err="1" smtClean="0"/>
              <a:t>and</a:t>
            </a:r>
            <a:r>
              <a:rPr lang="de-DE" baseline="0" dirty="0" smtClean="0"/>
              <a:t> PFM)</a:t>
            </a:r>
          </a:p>
          <a:p>
            <a:pPr>
              <a:buFont typeface="Arial" pitchFamily="34" charset="0"/>
              <a:buChar char="•"/>
            </a:pPr>
            <a:r>
              <a:rPr lang="de-DE" baseline="0" dirty="0" smtClean="0"/>
              <a:t>In </a:t>
            </a:r>
            <a:r>
              <a:rPr lang="de-DE" baseline="0" dirty="0" err="1" smtClean="0"/>
              <a:t>the</a:t>
            </a:r>
            <a:r>
              <a:rPr lang="de-DE" baseline="0" dirty="0" smtClean="0"/>
              <a:t> </a:t>
            </a:r>
            <a:r>
              <a:rPr lang="de-DE" baseline="0" dirty="0" err="1" smtClean="0"/>
              <a:t>case</a:t>
            </a:r>
            <a:r>
              <a:rPr lang="de-DE" baseline="0" dirty="0" smtClean="0"/>
              <a:t> </a:t>
            </a:r>
            <a:r>
              <a:rPr lang="de-DE" baseline="0" dirty="0" err="1" smtClean="0"/>
              <a:t>of</a:t>
            </a:r>
            <a:r>
              <a:rPr lang="de-DE" baseline="0" dirty="0" smtClean="0"/>
              <a:t> BS </a:t>
            </a:r>
            <a:r>
              <a:rPr lang="de-DE" baseline="0" dirty="0" err="1" smtClean="0"/>
              <a:t>to</a:t>
            </a:r>
            <a:r>
              <a:rPr lang="de-DE" baseline="0" dirty="0" smtClean="0"/>
              <a:t> a sub-national </a:t>
            </a:r>
            <a:r>
              <a:rPr lang="de-DE" baseline="0" dirty="0" err="1" smtClean="0"/>
              <a:t>government</a:t>
            </a:r>
            <a:r>
              <a:rPr lang="de-DE" baseline="0" dirty="0" smtClean="0"/>
              <a:t>, </a:t>
            </a:r>
            <a:r>
              <a:rPr lang="de-DE" baseline="0" dirty="0" err="1" smtClean="0"/>
              <a:t>only</a:t>
            </a:r>
            <a:r>
              <a:rPr lang="de-DE" baseline="0" dirty="0" smtClean="0"/>
              <a:t> sub-national </a:t>
            </a:r>
            <a:r>
              <a:rPr lang="de-DE" baseline="0" dirty="0" err="1" smtClean="0"/>
              <a:t>level</a:t>
            </a:r>
            <a:r>
              <a:rPr lang="de-DE" baseline="0" dirty="0" smtClean="0"/>
              <a:t> must </a:t>
            </a:r>
            <a:r>
              <a:rPr lang="de-DE" baseline="0" dirty="0" err="1" smtClean="0"/>
              <a:t>be</a:t>
            </a:r>
            <a:r>
              <a:rPr lang="de-DE" baseline="0" dirty="0" smtClean="0"/>
              <a:t> </a:t>
            </a:r>
            <a:r>
              <a:rPr lang="de-DE" baseline="0" dirty="0" err="1" smtClean="0"/>
              <a:t>taken</a:t>
            </a:r>
            <a:r>
              <a:rPr lang="de-DE" baseline="0" dirty="0" smtClean="0"/>
              <a:t> </a:t>
            </a:r>
            <a:r>
              <a:rPr lang="de-DE" baseline="0" dirty="0" err="1" smtClean="0"/>
              <a:t>into</a:t>
            </a:r>
            <a:r>
              <a:rPr lang="de-DE" baseline="0" dirty="0" smtClean="0"/>
              <a:t> </a:t>
            </a:r>
            <a:r>
              <a:rPr lang="de-DE" baseline="0" dirty="0" err="1" smtClean="0"/>
              <a:t>account</a:t>
            </a:r>
            <a:r>
              <a:rPr lang="de-DE" baseline="0" dirty="0" smtClean="0"/>
              <a:t>, but </a:t>
            </a:r>
            <a:r>
              <a:rPr lang="de-DE" baseline="0" dirty="0" err="1" smtClean="0"/>
              <a:t>no</a:t>
            </a:r>
            <a:r>
              <a:rPr lang="de-DE" baseline="0" dirty="0" smtClean="0"/>
              <a:t> GGDC </a:t>
            </a:r>
            <a:r>
              <a:rPr lang="de-DE" baseline="0" dirty="0" err="1" smtClean="0"/>
              <a:t>because</a:t>
            </a:r>
            <a:r>
              <a:rPr lang="de-DE" baseline="0" dirty="0" smtClean="0"/>
              <a:t> fundamental </a:t>
            </a:r>
            <a:r>
              <a:rPr lang="de-DE" baseline="0" dirty="0" err="1" smtClean="0"/>
              <a:t>values</a:t>
            </a:r>
            <a:r>
              <a:rPr lang="de-DE" baseline="0" dirty="0" smtClean="0"/>
              <a:t> </a:t>
            </a:r>
            <a:r>
              <a:rPr lang="de-DE" baseline="0" dirty="0" err="1" smtClean="0"/>
              <a:t>are</a:t>
            </a:r>
            <a:r>
              <a:rPr lang="de-DE" baseline="0" dirty="0" smtClean="0"/>
              <a:t> a </a:t>
            </a:r>
            <a:r>
              <a:rPr lang="de-DE" baseline="0" dirty="0" err="1" smtClean="0"/>
              <a:t>function</a:t>
            </a:r>
            <a:r>
              <a:rPr lang="de-DE" baseline="0" dirty="0" smtClean="0"/>
              <a:t> </a:t>
            </a:r>
            <a:r>
              <a:rPr lang="de-DE" baseline="0" dirty="0" err="1" smtClean="0"/>
              <a:t>of</a:t>
            </a:r>
            <a:r>
              <a:rPr lang="de-DE" baseline="0" dirty="0" smtClean="0"/>
              <a:t> </a:t>
            </a:r>
            <a:r>
              <a:rPr lang="de-DE" baseline="0" dirty="0" err="1" smtClean="0"/>
              <a:t>the</a:t>
            </a:r>
            <a:r>
              <a:rPr lang="de-DE" baseline="0" dirty="0" smtClean="0"/>
              <a:t> </a:t>
            </a:r>
            <a:r>
              <a:rPr lang="de-DE" baseline="0" dirty="0" err="1" smtClean="0"/>
              <a:t>central</a:t>
            </a:r>
            <a:r>
              <a:rPr lang="de-DE" baseline="0" dirty="0" smtClean="0"/>
              <a:t> </a:t>
            </a:r>
            <a:r>
              <a:rPr lang="de-DE" baseline="0" dirty="0" err="1" smtClean="0"/>
              <a:t>government</a:t>
            </a:r>
            <a:r>
              <a:rPr lang="de-DE" baseline="0" dirty="0" smtClean="0"/>
              <a:t>.</a:t>
            </a:r>
            <a:endParaRPr lang="de-DE"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43</a:t>
            </a:fld>
            <a:endParaRPr lang="en-GB"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pPr eaLnBrk="1" hangingPunct="1"/>
            <a:r>
              <a:rPr lang="en-GB" smtClean="0"/>
              <a:t>Key messages</a:t>
            </a:r>
          </a:p>
          <a:p>
            <a:pPr eaLnBrk="1" hangingPunct="1">
              <a:buFontTx/>
              <a:buChar char="-"/>
            </a:pPr>
            <a:r>
              <a:rPr lang="en-GB" smtClean="0"/>
              <a:t>The guiding principles and the 3 FV are defined in the article 21 of the EU Treaty. A pro-active approach is required to implement these guiding principles which requires coherence between the EU development policy and the EU CFSP (Common Foreign and Security Policy). </a:t>
            </a:r>
          </a:p>
          <a:p>
            <a:pPr eaLnBrk="1" hangingPunct="1"/>
            <a:r>
              <a:rPr lang="en-GB" smtClean="0"/>
              <a:t>FV are key elements of Good Governance and Good Governance is vital for inclusive and sustainable growth in EU partner countries.</a:t>
            </a:r>
          </a:p>
          <a:p>
            <a:pPr eaLnBrk="1" hangingPunct="1"/>
            <a:r>
              <a:rPr lang="en-US" smtClean="0"/>
              <a:t>- According to the COM “Increasing the impact of EU Development Policy: an Agenda for Change”, :“…EU aid should focus on sectors setting the foundations for inclusive and sustainable growth. These include (among others) Good governance, including respect of human rights and democracy; gender equality, role of civil society and the fight against corruption…” </a:t>
            </a:r>
          </a:p>
          <a:p>
            <a:pPr eaLnBrk="1" hangingPunct="1"/>
            <a:endParaRPr lang="en-GB" smtClean="0"/>
          </a:p>
          <a:p>
            <a:pPr eaLnBrk="1" hangingPunct="1">
              <a:buFontTx/>
              <a:buChar char="-"/>
            </a:pPr>
            <a:endParaRPr lang="en-GB" smtClean="0"/>
          </a:p>
          <a:p>
            <a:pPr eaLnBrk="1" hangingPunct="1">
              <a:buFontTx/>
              <a:buChar char="-"/>
            </a:pPr>
            <a:endParaRPr lang="en-GB" smtClean="0"/>
          </a:p>
          <a:p>
            <a:pPr eaLnBrk="1" hangingPunct="1"/>
            <a:endParaRPr lang="en-GB" smtClean="0"/>
          </a:p>
          <a:p>
            <a:pPr eaLnBrk="1" hangingPunct="1"/>
            <a:endParaRPr lang="en-GB" smtClean="0"/>
          </a:p>
        </p:txBody>
      </p:sp>
      <p:sp>
        <p:nvSpPr>
          <p:cNvPr id="70660" name="Slide Number Placeholder 3"/>
          <p:cNvSpPr>
            <a:spLocks noGrp="1"/>
          </p:cNvSpPr>
          <p:nvPr>
            <p:ph type="sldNum" sz="quarter" idx="5"/>
          </p:nvPr>
        </p:nvSpPr>
        <p:spPr>
          <a:noFill/>
        </p:spPr>
        <p:txBody>
          <a:bodyPr/>
          <a:lstStyle/>
          <a:p>
            <a:fld id="{D4E7C317-9C33-4DF7-9A7C-C660EF15CE57}" type="slidenum">
              <a:rPr lang="en-GB" smtClean="0"/>
              <a:pPr/>
              <a:t>44</a:t>
            </a:fld>
            <a:endParaRPr lang="en-GB"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a:ln/>
        </p:spPr>
      </p:sp>
      <p:sp>
        <p:nvSpPr>
          <p:cNvPr id="71683" name="Notes Placeholder 2"/>
          <p:cNvSpPr>
            <a:spLocks noGrp="1"/>
          </p:cNvSpPr>
          <p:nvPr>
            <p:ph type="body" idx="1"/>
          </p:nvPr>
        </p:nvSpPr>
        <p:spPr>
          <a:noFill/>
          <a:ln/>
        </p:spPr>
        <p:txBody>
          <a:bodyPr/>
          <a:lstStyle/>
          <a:p>
            <a:pPr eaLnBrk="1" hangingPunct="1"/>
            <a:r>
              <a:rPr lang="en-GB" dirty="0" smtClean="0">
                <a:solidFill>
                  <a:srgbClr val="FF0000"/>
                </a:solidFill>
              </a:rPr>
              <a:t>Key messages:</a:t>
            </a:r>
          </a:p>
          <a:p>
            <a:pPr eaLnBrk="1" hangingPunct="1"/>
            <a:r>
              <a:rPr lang="en-GB" dirty="0" smtClean="0">
                <a:solidFill>
                  <a:srgbClr val="FF0000"/>
                </a:solidFill>
              </a:rPr>
              <a:t>- </a:t>
            </a:r>
            <a:r>
              <a:rPr lang="en-GB" dirty="0" smtClean="0"/>
              <a:t>EU external actions are guided by the following  principles (Fundamental Values) which the EU seeks to advance world-wide</a:t>
            </a:r>
            <a:endParaRPr lang="en-GB" dirty="0" smtClean="0">
              <a:solidFill>
                <a:srgbClr val="FF0000"/>
              </a:solidFill>
            </a:endParaRPr>
          </a:p>
          <a:p>
            <a:pPr eaLnBrk="1" hangingPunct="1"/>
            <a:r>
              <a:rPr lang="en-GB" dirty="0" smtClean="0">
                <a:solidFill>
                  <a:srgbClr val="FF0000"/>
                </a:solidFill>
              </a:rPr>
              <a:t>- According to the Council Conclusions  of May 2012 on the Communication “the Future approach to EU budget Support in Third Countries” (October 2011): “</a:t>
            </a:r>
            <a:r>
              <a:rPr lang="en-US" dirty="0" smtClean="0"/>
              <a:t>the </a:t>
            </a:r>
            <a:r>
              <a:rPr lang="en-US" b="1" dirty="0" smtClean="0"/>
              <a:t>commitment</a:t>
            </a:r>
            <a:r>
              <a:rPr lang="en-US" dirty="0" smtClean="0"/>
              <a:t> and </a:t>
            </a:r>
            <a:r>
              <a:rPr lang="en-US" b="1" dirty="0" smtClean="0"/>
              <a:t>record </a:t>
            </a:r>
            <a:r>
              <a:rPr lang="en-US" dirty="0" smtClean="0"/>
              <a:t>of partner countries to democracy, human rights and the rule of law </a:t>
            </a:r>
            <a:r>
              <a:rPr lang="en-US" b="1" dirty="0" smtClean="0"/>
              <a:t>is one of the key determinants of EU development cooperation, including general and sector budget support </a:t>
            </a:r>
            <a:r>
              <a:rPr lang="en-US" dirty="0" smtClean="0"/>
              <a:t>(all Budget support contracts</a:t>
            </a:r>
            <a:r>
              <a:rPr lang="en-US" b="1" dirty="0" smtClean="0"/>
              <a:t>), and should be assessed to determine if using budget support is appropriate.</a:t>
            </a:r>
          </a:p>
          <a:p>
            <a:pPr eaLnBrk="1" hangingPunct="1">
              <a:buFontTx/>
              <a:buChar char="-"/>
            </a:pPr>
            <a:r>
              <a:rPr lang="en-GB" dirty="0" smtClean="0"/>
              <a:t> The general objective of EU BS is to contribute to eradicate poverty, pursue sustainable and inclusive growth and </a:t>
            </a:r>
            <a:r>
              <a:rPr lang="en-GB" b="1" dirty="0" smtClean="0">
                <a:solidFill>
                  <a:srgbClr val="FF0000"/>
                </a:solidFill>
              </a:rPr>
              <a:t>consolidate democracy.</a:t>
            </a:r>
            <a:endParaRPr lang="en-GB" dirty="0" smtClean="0">
              <a:solidFill>
                <a:srgbClr val="FF0000"/>
              </a:solidFill>
            </a:endParaRPr>
          </a:p>
          <a:p>
            <a:pPr lvl="2" eaLnBrk="1" hangingPunct="1">
              <a:buFontTx/>
              <a:buChar char="-"/>
            </a:pPr>
            <a:endParaRPr lang="en-GB" dirty="0" smtClean="0">
              <a:solidFill>
                <a:srgbClr val="FF0000"/>
              </a:solidFill>
            </a:endParaRPr>
          </a:p>
          <a:p>
            <a:pPr eaLnBrk="1" hangingPunct="1">
              <a:buFontTx/>
              <a:buChar char="-"/>
            </a:pPr>
            <a:r>
              <a:rPr lang="en-GB" b="1" dirty="0" smtClean="0">
                <a:solidFill>
                  <a:srgbClr val="FF0000"/>
                </a:solidFill>
              </a:rPr>
              <a:t>Modalities of differentiation between the different types of contracts (GGDC, SRC and SBS):</a:t>
            </a:r>
          </a:p>
          <a:p>
            <a:pPr eaLnBrk="1" hangingPunct="1">
              <a:buFontTx/>
              <a:buChar char="-"/>
            </a:pPr>
            <a:endParaRPr lang="en-GB" b="1" dirty="0" smtClean="0">
              <a:solidFill>
                <a:srgbClr val="FF0000"/>
              </a:solidFill>
            </a:endParaRPr>
          </a:p>
        </p:txBody>
      </p:sp>
      <p:sp>
        <p:nvSpPr>
          <p:cNvPr id="71684" name="Slide Number Placeholder 3"/>
          <p:cNvSpPr>
            <a:spLocks noGrp="1"/>
          </p:cNvSpPr>
          <p:nvPr>
            <p:ph type="sldNum" sz="quarter" idx="5"/>
          </p:nvPr>
        </p:nvSpPr>
        <p:spPr>
          <a:noFill/>
        </p:spPr>
        <p:txBody>
          <a:bodyPr/>
          <a:lstStyle/>
          <a:p>
            <a:fld id="{0E885172-3E09-4DFC-ACB2-70363842381E}" type="slidenum">
              <a:rPr lang="en-GB" smtClean="0"/>
              <a:pPr/>
              <a:t>45</a:t>
            </a:fld>
            <a:endParaRPr lang="en-GB"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p:spPr>
        <p:txBody>
          <a:bodyPr/>
          <a:lstStyle/>
          <a:p>
            <a:pPr lvl="1" eaLnBrk="1" hangingPunct="1"/>
            <a:endParaRPr lang="en-US" b="1" dirty="0" smtClean="0">
              <a:solidFill>
                <a:srgbClr val="FF0000"/>
              </a:solidFill>
            </a:endParaRPr>
          </a:p>
        </p:txBody>
      </p:sp>
      <p:sp>
        <p:nvSpPr>
          <p:cNvPr id="72708" name="Slide Number Placeholder 3"/>
          <p:cNvSpPr>
            <a:spLocks noGrp="1"/>
          </p:cNvSpPr>
          <p:nvPr>
            <p:ph type="sldNum" sz="quarter" idx="5"/>
          </p:nvPr>
        </p:nvSpPr>
        <p:spPr>
          <a:noFill/>
        </p:spPr>
        <p:txBody>
          <a:bodyPr/>
          <a:lstStyle/>
          <a:p>
            <a:fld id="{B7EFE103-CCAF-4CD0-B8D9-CF45A5AC905E}" type="slidenum">
              <a:rPr lang="en-GB" smtClean="0"/>
              <a:pPr/>
              <a:t>46</a:t>
            </a:fld>
            <a:endParaRPr lang="en-GB"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D777BD46-D057-4709-BC0B-FD393D7E4CBE}" type="slidenum">
              <a:rPr lang="en-US" smtClean="0"/>
              <a:pPr/>
              <a:t>47</a:t>
            </a:fld>
            <a:endParaRPr lang="en-US" smtClean="0"/>
          </a:p>
        </p:txBody>
      </p:sp>
      <p:sp>
        <p:nvSpPr>
          <p:cNvPr id="73731" name="Rectangle 2"/>
          <p:cNvSpPr>
            <a:spLocks noGrp="1" noRot="1" noChangeAspect="1" noChangeArrowheads="1" noTextEdit="1"/>
          </p:cNvSpPr>
          <p:nvPr>
            <p:ph type="sldImg"/>
          </p:nvPr>
        </p:nvSpPr>
        <p:spPr>
          <a:xfrm>
            <a:off x="939800" y="746125"/>
            <a:ext cx="4919663" cy="3689350"/>
          </a:xfrm>
          <a:ln/>
        </p:spPr>
      </p:sp>
      <p:sp>
        <p:nvSpPr>
          <p:cNvPr id="1021955" name="Rectangle 3"/>
          <p:cNvSpPr>
            <a:spLocks noGrp="1" noChangeArrowheads="1"/>
          </p:cNvSpPr>
          <p:nvPr>
            <p:ph type="body" idx="1"/>
          </p:nvPr>
        </p:nvSpPr>
        <p:spPr>
          <a:xfrm>
            <a:off x="906463" y="4689993"/>
            <a:ext cx="4984750" cy="4443649"/>
          </a:xfrm>
        </p:spPr>
        <p:txBody>
          <a:bodyPr lIns="91458" tIns="45729" rIns="91458" bIns="45729"/>
          <a:lstStyle/>
          <a:p>
            <a:pPr lvl="1">
              <a:buFontTx/>
              <a:buChar char="-"/>
              <a:defRPr/>
            </a:pPr>
            <a:r>
              <a:rPr lang="en-GB" dirty="0" smtClean="0">
                <a:solidFill>
                  <a:srgbClr val="FF0000"/>
                </a:solidFill>
              </a:rPr>
              <a:t> Through </a:t>
            </a:r>
            <a:r>
              <a:rPr lang="en-GB" b="1" dirty="0" smtClean="0">
                <a:solidFill>
                  <a:srgbClr val="FF0000"/>
                </a:solidFill>
              </a:rPr>
              <a:t>a GGDC</a:t>
            </a:r>
            <a:r>
              <a:rPr lang="en-GB" dirty="0" smtClean="0">
                <a:solidFill>
                  <a:srgbClr val="FF0000"/>
                </a:solidFill>
              </a:rPr>
              <a:t>, delivering assistance is to be seen as an implicit recognition that a partner country’s overall policy stance and democratic governance is on track or moving in the right direction. </a:t>
            </a:r>
            <a:r>
              <a:rPr lang="en-US" dirty="0" smtClean="0">
                <a:solidFill>
                  <a:schemeClr val="accent6"/>
                </a:solidFill>
              </a:rPr>
              <a:t>Assessment to be prepared by Delegations during the programming phase (when good governance and development is proposed as one of the 3 priority sectors).</a:t>
            </a:r>
            <a:endParaRPr lang="en-GB" dirty="0" smtClean="0">
              <a:solidFill>
                <a:srgbClr val="FF0000"/>
              </a:solidFill>
            </a:endParaRPr>
          </a:p>
          <a:p>
            <a:pPr lvl="1" eaLnBrk="1" hangingPunct="1">
              <a:buFontTx/>
              <a:buChar char="-"/>
              <a:defRPr/>
            </a:pPr>
            <a:r>
              <a:rPr lang="en-GB" dirty="0" smtClean="0">
                <a:solidFill>
                  <a:srgbClr val="FF0000"/>
                </a:solidFill>
              </a:rPr>
              <a:t> Through a </a:t>
            </a:r>
            <a:r>
              <a:rPr lang="en-GB" b="1" dirty="0" smtClean="0">
                <a:solidFill>
                  <a:srgbClr val="FF0000"/>
                </a:solidFill>
              </a:rPr>
              <a:t>SRC</a:t>
            </a:r>
            <a:r>
              <a:rPr lang="en-GB" dirty="0" smtClean="0">
                <a:solidFill>
                  <a:srgbClr val="FF0000"/>
                </a:solidFill>
              </a:rPr>
              <a:t>, adherence to FV should be taken into account but this modality remains a useful tool where the conditions for a GGDC do not exist as it can be used as a vector to improve governance. However, where political governance has severely deteriorated, the EU should reassess its overall development cooperation with the partner countries, including SRC. In addition, particular care will be taken when supported sectors by the SRC have a strong relation with FV (e.g. Justice or Security).</a:t>
            </a:r>
          </a:p>
          <a:p>
            <a:pPr lvl="1" eaLnBrk="1" hangingPunct="1">
              <a:buFontTx/>
              <a:buChar char="-"/>
              <a:defRPr/>
            </a:pPr>
            <a:r>
              <a:rPr lang="en-GB" dirty="0" smtClean="0">
                <a:solidFill>
                  <a:srgbClr val="FF0000"/>
                </a:solidFill>
              </a:rPr>
              <a:t> In the case of </a:t>
            </a:r>
            <a:r>
              <a:rPr lang="en-GB" b="1" dirty="0" smtClean="0">
                <a:solidFill>
                  <a:srgbClr val="FF0000"/>
                </a:solidFill>
              </a:rPr>
              <a:t>SBC</a:t>
            </a:r>
            <a:r>
              <a:rPr lang="en-GB" dirty="0" smtClean="0">
                <a:solidFill>
                  <a:srgbClr val="FF0000"/>
                </a:solidFill>
              </a:rPr>
              <a:t>, the assessment should be considered when deciding to engage with the concerned country and should focus on the government’s commitment to FV and particularly the political response to address them. In the specific case of fragile/conflict affected situations/countries, the EU should  adopt a “forward looking approach” accompanied by a reinforced political and BS policy dialogues. Risk of inaction should be balanced with development/basic needs implications of not engaging. </a:t>
            </a:r>
          </a:p>
          <a:p>
            <a:pPr lvl="1" eaLnBrk="1" hangingPunct="1">
              <a:defRPr/>
            </a:pPr>
            <a:endParaRPr lang="en-GB" b="1" dirty="0" smtClean="0">
              <a:solidFill>
                <a:srgbClr val="FF0000"/>
              </a:solidFil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p:txBody>
          <a:bodyPr/>
          <a:lstStyle/>
          <a:p>
            <a:pPr eaLnBrk="1" hangingPunct="1">
              <a:buFontTx/>
              <a:buChar char="-"/>
              <a:defRPr/>
            </a:pPr>
            <a:r>
              <a:rPr lang="en-US" sz="1000" dirty="0" smtClean="0"/>
              <a:t>The assessment of the commitment to VF needs to be made by Delegation during the programming phase, reviewed by the EEAS in consultation with DEVCO and then, has to be submitted to the Budget Support Steering Committee. </a:t>
            </a:r>
          </a:p>
          <a:p>
            <a:pPr eaLnBrk="1" hangingPunct="1">
              <a:buFontTx/>
              <a:buChar char="-"/>
              <a:defRPr/>
            </a:pPr>
            <a:r>
              <a:rPr lang="en-US" sz="1000" dirty="0" smtClean="0"/>
              <a:t> Operational messages:</a:t>
            </a:r>
            <a:endParaRPr lang="en-US" dirty="0" smtClean="0">
              <a:solidFill>
                <a:schemeClr val="accent6"/>
              </a:solidFill>
            </a:endParaRPr>
          </a:p>
          <a:p>
            <a:pPr marL="0" lvl="1">
              <a:buFontTx/>
              <a:buChar char="-"/>
              <a:defRPr/>
            </a:pPr>
            <a:r>
              <a:rPr lang="en-US" dirty="0" smtClean="0">
                <a:solidFill>
                  <a:schemeClr val="accent6"/>
                </a:solidFill>
              </a:rPr>
              <a:t>Commitment to FV will be monitored during identification, formulation and implementation phases using the risk assessment/management framework.</a:t>
            </a:r>
            <a:endParaRPr lang="en-GB" sz="1000" dirty="0" smtClean="0"/>
          </a:p>
          <a:p>
            <a:pPr eaLnBrk="1" hangingPunct="1">
              <a:defRPr/>
            </a:pPr>
            <a:endParaRPr lang="en-GB" sz="1000" dirty="0" smtClean="0"/>
          </a:p>
          <a:p>
            <a:pPr eaLnBrk="1" hangingPunct="1">
              <a:defRPr/>
            </a:pPr>
            <a:endParaRPr lang="en-GB" sz="1000" dirty="0" smtClean="0"/>
          </a:p>
        </p:txBody>
      </p:sp>
      <p:sp>
        <p:nvSpPr>
          <p:cNvPr id="74756" name="Slide Number Placeholder 3"/>
          <p:cNvSpPr>
            <a:spLocks noGrp="1"/>
          </p:cNvSpPr>
          <p:nvPr>
            <p:ph type="sldNum" sz="quarter" idx="5"/>
          </p:nvPr>
        </p:nvSpPr>
        <p:spPr>
          <a:noFill/>
        </p:spPr>
        <p:txBody>
          <a:bodyPr/>
          <a:lstStyle/>
          <a:p>
            <a:fld id="{3C734617-F405-479B-BBFB-63FDE5B3D098}" type="slidenum">
              <a:rPr lang="en-GB" smtClean="0"/>
              <a:pPr/>
              <a:t>48</a:t>
            </a:fld>
            <a:endParaRPr lang="en-GB"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p:txBody>
          <a:bodyPr/>
          <a:lstStyle/>
          <a:p>
            <a:pPr marL="0" lvl="2">
              <a:defRPr/>
            </a:pPr>
            <a:r>
              <a:rPr lang="en-GB" sz="1800" dirty="0" smtClean="0">
                <a:solidFill>
                  <a:schemeClr val="accent6"/>
                </a:solidFill>
              </a:rPr>
              <a:t>Other relevant analytical sources (e.g. World Governance Indicators, Amnesty International, Human Rights Watch, Freedom House, Transparency International). </a:t>
            </a:r>
          </a:p>
          <a:p>
            <a:pPr eaLnBrk="1" hangingPunct="1">
              <a:buFont typeface="Arial" pitchFamily="34" charset="0"/>
              <a:buNone/>
              <a:defRPr/>
            </a:pPr>
            <a:r>
              <a:rPr lang="en-US" sz="1000" dirty="0" smtClean="0">
                <a:ea typeface="ＭＳ Ｐゴシック" pitchFamily="34" charset="-128"/>
              </a:rPr>
              <a:t>Examples of </a:t>
            </a:r>
            <a:r>
              <a:rPr lang="en-GB" sz="1000" dirty="0" smtClean="0">
                <a:solidFill>
                  <a:schemeClr val="accent6"/>
                </a:solidFill>
              </a:rPr>
              <a:t>core international conventions and their protocols</a:t>
            </a:r>
            <a:r>
              <a:rPr lang="en-US" sz="1000" dirty="0" smtClean="0">
                <a:ea typeface="ＭＳ Ｐゴシック" pitchFamily="34" charset="-128"/>
              </a:rPr>
              <a:t>:</a:t>
            </a:r>
          </a:p>
          <a:p>
            <a:pPr eaLnBrk="1" hangingPunct="1">
              <a:buFontTx/>
              <a:buChar char="-"/>
              <a:defRPr/>
            </a:pPr>
            <a:r>
              <a:rPr lang="en-US" sz="1000" dirty="0" smtClean="0">
                <a:ea typeface="ＭＳ Ｐゴシック" pitchFamily="34" charset="-128"/>
              </a:rPr>
              <a:t>in the human rights field, the International Covenant on Civil and Political Rights (ICCPR), the International Covenant on Economic, Social and Cultural Rights (ICESCR), the International Convention on the Elimination of all forms of Racial Discrimination (ICERD), the Convention on the Elimination of all forms of Discrimination against Women (CEDAW), the Convention Against Torture and other Cruel, Inhuman or Degrading Treatment (CAT),  the Convention on the Rights of the Child (CRC) and the Convention on the Prevention and Punishment of the Crime of Genocide in the field of International Humanitarian law, additional protocol 1 and 2 to the Geneva Conventions and the Ottawa convention. </a:t>
            </a:r>
            <a:endParaRPr lang="en-GB" sz="1000" dirty="0" smtClean="0"/>
          </a:p>
          <a:p>
            <a:pPr eaLnBrk="1" hangingPunct="1">
              <a:defRPr/>
            </a:pPr>
            <a:endParaRPr lang="en-GB" sz="1000" dirty="0" smtClean="0"/>
          </a:p>
          <a:p>
            <a:pPr eaLnBrk="1" hangingPunct="1">
              <a:defRPr/>
            </a:pPr>
            <a:endParaRPr lang="en-GB" sz="1000" dirty="0" smtClean="0"/>
          </a:p>
        </p:txBody>
      </p:sp>
      <p:sp>
        <p:nvSpPr>
          <p:cNvPr id="75780" name="Slide Number Placeholder 3"/>
          <p:cNvSpPr>
            <a:spLocks noGrp="1"/>
          </p:cNvSpPr>
          <p:nvPr>
            <p:ph type="sldNum" sz="quarter" idx="5"/>
          </p:nvPr>
        </p:nvSpPr>
        <p:spPr>
          <a:noFill/>
        </p:spPr>
        <p:txBody>
          <a:bodyPr/>
          <a:lstStyle/>
          <a:p>
            <a:fld id="{08264B5C-13AD-4FD8-BB40-81A68EA3D654}" type="slidenum">
              <a:rPr lang="en-GB" smtClean="0"/>
              <a:pPr/>
              <a:t>49</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Bef>
                <a:spcPct val="0"/>
              </a:spcBef>
            </a:pPr>
            <a:r>
              <a:rPr lang="en-US" sz="1000" b="1" dirty="0" smtClean="0">
                <a:latin typeface="Times New Roman" charset="0"/>
                <a:cs typeface="Times New Roman" charset="0"/>
              </a:rPr>
              <a:t>Attention1: </a:t>
            </a:r>
            <a:r>
              <a:rPr lang="en-GB" sz="1000" u="sng" dirty="0" smtClean="0">
                <a:latin typeface="Times New Roman" charset="0"/>
                <a:cs typeface="Times New Roman" charset="0"/>
              </a:rPr>
              <a:t>If there is doubt as to the meaning of fiduciary risk, go to slide 17 (right click mouse – slide 17)</a:t>
            </a:r>
          </a:p>
          <a:p>
            <a:pPr>
              <a:spcBef>
                <a:spcPct val="0"/>
              </a:spcBef>
            </a:pPr>
            <a:r>
              <a:rPr lang="en-US" sz="1000" b="1" dirty="0" smtClean="0">
                <a:latin typeface="Times New Roman" charset="0"/>
                <a:cs typeface="Times New Roman" charset="0"/>
              </a:rPr>
              <a:t>Attention 2: </a:t>
            </a:r>
            <a:r>
              <a:rPr lang="en-US" sz="1000" u="sng" dirty="0" smtClean="0">
                <a:latin typeface="Times New Roman" charset="0"/>
                <a:cs typeface="Times New Roman" charset="0"/>
              </a:rPr>
              <a:t>animated slide</a:t>
            </a:r>
            <a:r>
              <a:rPr lang="en-US" sz="1000" b="1" dirty="0" smtClean="0">
                <a:latin typeface="Times New Roman" charset="0"/>
                <a:cs typeface="Times New Roman" charset="0"/>
              </a:rPr>
              <a:t>: </a:t>
            </a:r>
            <a:r>
              <a:rPr lang="en-US" sz="1000" dirty="0" smtClean="0">
                <a:latin typeface="Times New Roman" charset="0"/>
                <a:cs typeface="Times New Roman" charset="0"/>
              </a:rPr>
              <a:t>First illustrate the total chain of flow of money (to complement the explanation of the previous slide): from EC to Central Bank if disbursement conditions pre-agreed with Govt are satisfied, then transfer by CB to National Treasury at exchange rate agreed in Financing Agreement. The BS money thus goes into the National treasury account exactly in the same way as any other fiscal and non fiscal revenues. It is totally fungible. It is executed using national budgetary procedures. In effect there is a Chinese wall between the funds transferred to the CB and what then happens to the BS funds (</a:t>
            </a:r>
            <a:r>
              <a:rPr lang="en-US" sz="1000" u="sng" dirty="0" smtClean="0">
                <a:latin typeface="Times New Roman" charset="0"/>
                <a:cs typeface="Times New Roman" charset="0"/>
              </a:rPr>
              <a:t>black line</a:t>
            </a:r>
            <a:r>
              <a:rPr lang="en-US" sz="1000" dirty="0" smtClean="0">
                <a:latin typeface="Times New Roman" charset="0"/>
                <a:cs typeface="Times New Roman" charset="0"/>
              </a:rPr>
              <a:t>).</a:t>
            </a:r>
          </a:p>
          <a:p>
            <a:pPr>
              <a:spcBef>
                <a:spcPct val="0"/>
              </a:spcBef>
            </a:pPr>
            <a:r>
              <a:rPr lang="en-US" sz="1000" u="sng" dirty="0" smtClean="0">
                <a:latin typeface="Times New Roman" charset="0"/>
                <a:cs typeface="Times New Roman" charset="0"/>
              </a:rPr>
              <a:t>Black line, Eye and first red arrow: </a:t>
            </a:r>
            <a:r>
              <a:rPr lang="en-US" sz="1000" dirty="0" smtClean="0">
                <a:latin typeface="Times New Roman" charset="0"/>
                <a:cs typeface="Times New Roman" charset="0"/>
              </a:rPr>
              <a:t>It is important to underline here that the responsibility of the Commission is limited to verifying that (</a:t>
            </a:r>
            <a:r>
              <a:rPr lang="en-US" sz="1000" dirty="0" err="1" smtClean="0">
                <a:latin typeface="Times New Roman" charset="0"/>
                <a:cs typeface="Times New Roman" charset="0"/>
              </a:rPr>
              <a:t>i</a:t>
            </a:r>
            <a:r>
              <a:rPr lang="en-US" sz="1000" dirty="0" smtClean="0">
                <a:latin typeface="Times New Roman" charset="0"/>
                <a:cs typeface="Times New Roman" charset="0"/>
              </a:rPr>
              <a:t>) the conditions for fund disbursement have been respected and (ii) the funds transferred in </a:t>
            </a:r>
            <a:r>
              <a:rPr lang="en-US" sz="1000" dirty="0" err="1" smtClean="0">
                <a:latin typeface="Times New Roman" charset="0"/>
                <a:cs typeface="Times New Roman" charset="0"/>
              </a:rPr>
              <a:t>forex</a:t>
            </a:r>
            <a:r>
              <a:rPr lang="en-US" sz="1000" dirty="0" smtClean="0">
                <a:latin typeface="Times New Roman" charset="0"/>
                <a:cs typeface="Times New Roman" charset="0"/>
              </a:rPr>
              <a:t> to the Central Bank have been transferred to the National Treasury of the partner country at the XR specified in the FA. The EC’s responsibility goes no further: this is where the EC’s ‘fiduciary responsibility’ stops. (this is in contrast to project aid where the EC’s fiduciary responsibility is total). The reason is because BS is disbursed against prior (general) conditions of eligibility (</a:t>
            </a:r>
            <a:r>
              <a:rPr lang="en-US" sz="1000" dirty="0" err="1" smtClean="0">
                <a:latin typeface="Times New Roman" charset="0"/>
                <a:cs typeface="Times New Roman" charset="0"/>
              </a:rPr>
              <a:t>ie</a:t>
            </a:r>
            <a:r>
              <a:rPr lang="en-US" sz="1000" dirty="0" smtClean="0">
                <a:latin typeface="Times New Roman" charset="0"/>
                <a:cs typeface="Times New Roman" charset="0"/>
              </a:rPr>
              <a:t> stable macro situation, commitment to reduce poverty, and a commitment to a credible and appropriate </a:t>
            </a:r>
            <a:r>
              <a:rPr lang="en-US" sz="1000" dirty="0" err="1" smtClean="0">
                <a:latin typeface="Times New Roman" charset="0"/>
                <a:cs typeface="Times New Roman" charset="0"/>
              </a:rPr>
              <a:t>programme</a:t>
            </a:r>
            <a:r>
              <a:rPr lang="en-US" sz="1000" dirty="0" smtClean="0">
                <a:latin typeface="Times New Roman" charset="0"/>
                <a:cs typeface="Times New Roman" charset="0"/>
              </a:rPr>
              <a:t> to strengthen PFM systems) and, for the Variable Tranche, against specific conditions related to prior performance. In short, BS is disbursed because of what has already been achieved by the partner government and not with the purpose of ensuring that specific projects or </a:t>
            </a:r>
            <a:r>
              <a:rPr lang="en-US" sz="1000" dirty="0" err="1" smtClean="0">
                <a:latin typeface="Times New Roman" charset="0"/>
                <a:cs typeface="Times New Roman" charset="0"/>
              </a:rPr>
              <a:t>programmes</a:t>
            </a:r>
            <a:r>
              <a:rPr lang="en-US" sz="1000" dirty="0" smtClean="0">
                <a:latin typeface="Times New Roman" charset="0"/>
                <a:cs typeface="Times New Roman" charset="0"/>
              </a:rPr>
              <a:t> are implemented. Once resources are transferred, they no longer belong to the EC and therefore do not need to be overseen or audited by the EC.  </a:t>
            </a:r>
          </a:p>
          <a:p>
            <a:pPr>
              <a:spcBef>
                <a:spcPct val="0"/>
              </a:spcBef>
            </a:pPr>
            <a:r>
              <a:rPr lang="en-US" sz="1000" u="sng" dirty="0" smtClean="0">
                <a:latin typeface="Times New Roman" charset="0"/>
                <a:cs typeface="Times New Roman" charset="0"/>
              </a:rPr>
              <a:t>Second red arrow: </a:t>
            </a:r>
            <a:r>
              <a:rPr lang="en-US" sz="1000" dirty="0" smtClean="0">
                <a:latin typeface="Times New Roman" charset="0"/>
                <a:cs typeface="Times New Roman" charset="0"/>
              </a:rPr>
              <a:t>However, the EC retain responsibility for ensuring positive developmental outcomes/ results. They therefore must ensure firstly that BS resources are actually transferred into the Treasury Account (and not to other public sector accounts or to the private sector). Secondly, they must ensure that the budget implementation process occurs in conformity with national legislation and in a manner consistent with the national poverty reduction strategy. For this reason, there is an ongoing dialogue over the process of budget execution and over the quality of results achieved. For the same reason, successive tranches of GBS/ SBS (</a:t>
            </a:r>
            <a:r>
              <a:rPr lang="en-US" sz="1000" dirty="0" err="1" smtClean="0">
                <a:latin typeface="Times New Roman" charset="0"/>
                <a:cs typeface="Times New Roman" charset="0"/>
              </a:rPr>
              <a:t>ie</a:t>
            </a:r>
            <a:r>
              <a:rPr lang="en-US" sz="1000" dirty="0" smtClean="0">
                <a:latin typeface="Times New Roman" charset="0"/>
                <a:cs typeface="Times New Roman" charset="0"/>
              </a:rPr>
              <a:t> for future years) are structured so as to generate incentives to achieve positive development results. What is then much more important is the continuous monitoring by the EC of the budget execution: this is where the managing of the BS takes its full significance because it requires monitoring of how the Govt plans its budget, executes it, and what results it achieves in so doing: in short policy dialogue and macro-eco/financial/sector/including institutional monitoring (link to the seven assessment areas for eligibility to BS that will be seen in module 2). This area is the EC’s (shared) responsibility for results.</a:t>
            </a:r>
          </a:p>
          <a:p>
            <a:pPr>
              <a:spcBef>
                <a:spcPct val="0"/>
              </a:spcBef>
            </a:pPr>
            <a:endParaRPr lang="en-US" sz="1100" dirty="0" smtClean="0">
              <a:latin typeface="Times New Roman" charset="0"/>
              <a:cs typeface="Times New Roman" charset="0"/>
            </a:endParaRPr>
          </a:p>
          <a:p>
            <a:endParaRPr lang="en-US" dirty="0" smtClean="0"/>
          </a:p>
        </p:txBody>
      </p:sp>
      <p:sp>
        <p:nvSpPr>
          <p:cNvPr id="70660"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Arial" charset="0"/>
              </a:rPr>
              <a:pPr eaLnBrk="1" hangingPunct="1"/>
              <a:t>5</a:t>
            </a:fld>
            <a:endParaRPr lang="en-GB" smtClean="0">
              <a:solidFill>
                <a:schemeClr val="tx1"/>
              </a:solidFill>
              <a:latin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p:spPr>
        <p:txBody>
          <a:bodyPr/>
          <a:lstStyle/>
          <a:p>
            <a:pPr eaLnBrk="1" hangingPunct="1">
              <a:buFontTx/>
              <a:buChar char="•"/>
            </a:pPr>
            <a:r>
              <a:rPr lang="en-US" sz="1000" dirty="0" smtClean="0"/>
              <a:t> The assessment should be 4 pages maximum and the related Action Fiche document (formulation stage) should have a section </a:t>
            </a:r>
            <a:r>
              <a:rPr lang="en-US" sz="1000" dirty="0" err="1" smtClean="0"/>
              <a:t>summarising</a:t>
            </a:r>
            <a:r>
              <a:rPr lang="en-US" sz="1000" dirty="0" smtClean="0"/>
              <a:t> the conclusion of this pre-condition. </a:t>
            </a:r>
          </a:p>
          <a:p>
            <a:pPr>
              <a:buFontTx/>
              <a:buChar char="•"/>
            </a:pPr>
            <a:r>
              <a:rPr lang="en-US" sz="1000" dirty="0" smtClean="0"/>
              <a:t> This assessment will be used to answer the relevant set of questions included in the Risk Management Framework. </a:t>
            </a:r>
            <a:r>
              <a:rPr lang="en-US" sz="1000" b="1" dirty="0" smtClean="0"/>
              <a:t>The overall monitoring of this commitment to FV will be monitored during the identification, formulation and implementation phases using the Risk Assessment/management framework</a:t>
            </a:r>
            <a:r>
              <a:rPr lang="en-US" sz="1000" dirty="0" smtClean="0"/>
              <a:t> (</a:t>
            </a:r>
            <a:r>
              <a:rPr lang="en-GB" sz="1000" dirty="0" smtClean="0"/>
              <a:t>the Risk management framework pays due attention to how to assess political risks such as adherence to fundamental values). </a:t>
            </a:r>
            <a:endParaRPr lang="en-US" sz="1000" dirty="0" smtClean="0"/>
          </a:p>
          <a:p>
            <a:pPr eaLnBrk="1" hangingPunct="1"/>
            <a:endParaRPr lang="en-US" sz="1000" dirty="0" smtClean="0"/>
          </a:p>
          <a:p>
            <a:pPr eaLnBrk="1" hangingPunct="1">
              <a:buFontTx/>
              <a:buChar char="•"/>
            </a:pPr>
            <a:endParaRPr lang="en-US" sz="1000" dirty="0" smtClean="0"/>
          </a:p>
          <a:p>
            <a:pPr eaLnBrk="1" hangingPunct="1"/>
            <a:endParaRPr lang="en-GB" sz="1000" dirty="0" smtClean="0"/>
          </a:p>
        </p:txBody>
      </p:sp>
      <p:sp>
        <p:nvSpPr>
          <p:cNvPr id="76804" name="Slide Number Placeholder 3"/>
          <p:cNvSpPr>
            <a:spLocks noGrp="1"/>
          </p:cNvSpPr>
          <p:nvPr>
            <p:ph type="sldNum" sz="quarter" idx="5"/>
          </p:nvPr>
        </p:nvSpPr>
        <p:spPr>
          <a:noFill/>
        </p:spPr>
        <p:txBody>
          <a:bodyPr/>
          <a:lstStyle/>
          <a:p>
            <a:fld id="{2592641A-66D4-40F7-8DFC-10BDD6FC84EA}" type="slidenum">
              <a:rPr lang="en-GB" smtClean="0"/>
              <a:pPr/>
              <a:t>50</a:t>
            </a:fld>
            <a:endParaRPr lang="en-GB"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p:txBody>
          <a:bodyPr/>
          <a:lstStyle/>
          <a:p>
            <a:pPr eaLnBrk="1" hangingPunct="1">
              <a:defRPr/>
            </a:pPr>
            <a:r>
              <a:rPr lang="en-US" dirty="0" smtClean="0"/>
              <a:t>. A human rights-based approach identifies rights holders and their entitlements and corresponding duty-bearers and their obligations, and works towards strengthening the capacities of rights-holders to make their claims and of duty-bearers to meet </a:t>
            </a:r>
            <a:r>
              <a:rPr lang="fr-BE" dirty="0" err="1" smtClean="0"/>
              <a:t>their</a:t>
            </a:r>
            <a:r>
              <a:rPr lang="fr-BE" dirty="0" smtClean="0"/>
              <a:t> obligations.</a:t>
            </a:r>
          </a:p>
          <a:p>
            <a:pPr eaLnBrk="1" hangingPunct="1">
              <a:defRPr/>
            </a:pPr>
            <a:r>
              <a:rPr lang="fr-BE" dirty="0" smtClean="0"/>
              <a:t>. </a:t>
            </a:r>
            <a:r>
              <a:rPr lang="en-US" dirty="0" smtClean="0"/>
              <a:t>A HRBA leads to better and more sustainable outcomes by analyzing and addressing the inequalities, discriminatory practices and unjust power relations which are often at the heart of development problems. </a:t>
            </a:r>
            <a:r>
              <a:rPr lang="en-US" b="1" dirty="0" smtClean="0"/>
              <a:t>It puts the international human rights entitlements and claims of the people (the 'right-holders') and the corresponding obligations of the State (the 'duty-bearer') in the centre of the national development debate.</a:t>
            </a:r>
          </a:p>
          <a:p>
            <a:pPr eaLnBrk="1" hangingPunct="1">
              <a:defRPr/>
            </a:pPr>
            <a:r>
              <a:rPr lang="en-GB" dirty="0" smtClean="0"/>
              <a:t>. Reference could be made for further reading to the UN HRBA to education (UNICEF: A HRBA to Education for all, 2007), to the UN HRBA to Health (WHO, UNFPA) in order to have example at specific sector level.</a:t>
            </a:r>
          </a:p>
          <a:p>
            <a:pPr marL="933450" lvl="1" indent="-476250" eaLnBrk="1" hangingPunct="1">
              <a:lnSpc>
                <a:spcPct val="130000"/>
              </a:lnSpc>
              <a:spcBef>
                <a:spcPct val="0"/>
              </a:spcBef>
              <a:spcAft>
                <a:spcPts val="0"/>
              </a:spcAft>
              <a:defRPr/>
            </a:pPr>
            <a:r>
              <a:rPr lang="en-US" sz="1800" dirty="0" smtClean="0">
                <a:solidFill>
                  <a:schemeClr val="accent6"/>
                </a:solidFill>
              </a:rPr>
              <a:t>Main references, definition and concept/principles of the</a:t>
            </a:r>
          </a:p>
          <a:p>
            <a:pPr marL="933450" lvl="1" indent="-476250" eaLnBrk="1" hangingPunct="1">
              <a:lnSpc>
                <a:spcPct val="130000"/>
              </a:lnSpc>
              <a:spcBef>
                <a:spcPct val="0"/>
              </a:spcBef>
              <a:spcAft>
                <a:spcPts val="0"/>
              </a:spcAft>
              <a:defRPr/>
            </a:pPr>
            <a:r>
              <a:rPr lang="en-US" sz="1800" dirty="0" smtClean="0">
                <a:solidFill>
                  <a:schemeClr val="accent6"/>
                </a:solidFill>
              </a:rPr>
              <a:t>Human Right Base Approach (HRBA):</a:t>
            </a:r>
          </a:p>
          <a:p>
            <a:pPr marL="933450" lvl="1" indent="-476250" eaLnBrk="1" hangingPunct="1">
              <a:lnSpc>
                <a:spcPct val="130000"/>
              </a:lnSpc>
              <a:spcBef>
                <a:spcPct val="0"/>
              </a:spcBef>
              <a:spcAft>
                <a:spcPts val="0"/>
              </a:spcAft>
              <a:buFont typeface="Wingdings" pitchFamily="2" charset="2"/>
              <a:buChar char="Ø"/>
              <a:defRPr/>
            </a:pPr>
            <a:r>
              <a:rPr lang="en-GB" sz="1800" dirty="0" smtClean="0">
                <a:solidFill>
                  <a:schemeClr val="accent6"/>
                </a:solidFill>
                <a:ea typeface="ＭＳ Ｐゴシック" pitchFamily="34" charset="-128"/>
              </a:rPr>
              <a:t>EEAS – COMMISSION Joint Communication to the European Parliament and the Council: “Human rights and democracy at the heart of EU external action – Towards a more effective approach” 12.12.2011.</a:t>
            </a:r>
          </a:p>
          <a:p>
            <a:pPr marL="1333500" lvl="2" indent="-476250" eaLnBrk="1" hangingPunct="1">
              <a:lnSpc>
                <a:spcPct val="130000"/>
              </a:lnSpc>
              <a:spcBef>
                <a:spcPct val="0"/>
              </a:spcBef>
              <a:spcAft>
                <a:spcPts val="0"/>
              </a:spcAft>
              <a:buFont typeface="Wingdings" pitchFamily="2" charset="2"/>
              <a:buChar char="Ø"/>
              <a:defRPr/>
            </a:pPr>
            <a:r>
              <a:rPr lang="en-GB" dirty="0" smtClean="0">
                <a:solidFill>
                  <a:schemeClr val="accent6"/>
                </a:solidFill>
                <a:ea typeface="ＭＳ Ｐゴシック" pitchFamily="34" charset="-128"/>
              </a:rPr>
              <a:t>To ensure that HR and democracy are reflected across the entire development cooperation process</a:t>
            </a:r>
          </a:p>
          <a:p>
            <a:pPr marL="1333500" lvl="2" indent="-476250" eaLnBrk="1" hangingPunct="1">
              <a:lnSpc>
                <a:spcPct val="130000"/>
              </a:lnSpc>
              <a:spcBef>
                <a:spcPct val="0"/>
              </a:spcBef>
              <a:spcAft>
                <a:spcPts val="0"/>
              </a:spcAft>
              <a:buFont typeface="Wingdings" pitchFamily="2" charset="2"/>
              <a:buChar char="Ø"/>
              <a:defRPr/>
            </a:pPr>
            <a:r>
              <a:rPr lang="en-GB" dirty="0" smtClean="0">
                <a:solidFill>
                  <a:schemeClr val="accent6"/>
                </a:solidFill>
                <a:ea typeface="ＭＳ Ｐゴシック" pitchFamily="34" charset="-128"/>
              </a:rPr>
              <a:t>To ensure continuity between political and policy dialogue on HR issues and development cooperation.</a:t>
            </a:r>
          </a:p>
          <a:p>
            <a:pPr marL="933450" lvl="1" indent="-476250" eaLnBrk="1" hangingPunct="1">
              <a:lnSpc>
                <a:spcPct val="130000"/>
              </a:lnSpc>
              <a:spcBef>
                <a:spcPct val="0"/>
              </a:spcBef>
              <a:spcAft>
                <a:spcPts val="0"/>
              </a:spcAft>
              <a:buFont typeface="Wingdings" pitchFamily="2" charset="2"/>
              <a:buChar char="Ø"/>
              <a:defRPr/>
            </a:pPr>
            <a:endParaRPr lang="en-GB" sz="1800" dirty="0" smtClean="0">
              <a:solidFill>
                <a:schemeClr val="accent6"/>
              </a:solidFill>
              <a:ea typeface="ＭＳ Ｐゴシック" pitchFamily="34" charset="-128"/>
            </a:endParaRPr>
          </a:p>
          <a:p>
            <a:pPr marL="933450" lvl="1" indent="-476250" eaLnBrk="1" hangingPunct="1">
              <a:lnSpc>
                <a:spcPct val="130000"/>
              </a:lnSpc>
              <a:spcBef>
                <a:spcPct val="0"/>
              </a:spcBef>
              <a:spcAft>
                <a:spcPts val="0"/>
              </a:spcAft>
              <a:buFont typeface="Wingdings" pitchFamily="2" charset="2"/>
              <a:buChar char="Ø"/>
              <a:defRPr/>
            </a:pPr>
            <a:r>
              <a:rPr lang="en-GB" sz="1800" dirty="0" smtClean="0">
                <a:solidFill>
                  <a:schemeClr val="accent6"/>
                </a:solidFill>
                <a:ea typeface="ＭＳ Ｐゴシック" pitchFamily="34" charset="-128"/>
              </a:rPr>
              <a:t>Focus on empowering aid recipient through an inclusive and participatory approach focused on rights rather than needs. </a:t>
            </a:r>
          </a:p>
          <a:p>
            <a:pPr eaLnBrk="1" hangingPunct="1">
              <a:defRPr/>
            </a:pPr>
            <a:endParaRPr lang="en-GB" dirty="0" smtClean="0"/>
          </a:p>
          <a:p>
            <a:pPr marL="171450" indent="-171450">
              <a:defRPr/>
            </a:pPr>
            <a:r>
              <a:rPr lang="en-GB" dirty="0" smtClean="0"/>
              <a:t>Example of related International Conventions:  </a:t>
            </a:r>
            <a:r>
              <a:rPr lang="en-US" dirty="0" smtClean="0">
                <a:ea typeface="ＭＳ Ｐゴシック" pitchFamily="34" charset="-128"/>
              </a:rPr>
              <a:t>the International Covenant on Economic, Social and Cultural Rights</a:t>
            </a:r>
          </a:p>
          <a:p>
            <a:pPr marL="171450" indent="-171450">
              <a:defRPr/>
            </a:pPr>
            <a:r>
              <a:rPr lang="en-US" dirty="0" smtClean="0">
                <a:ea typeface="ＭＳ Ｐゴシック" pitchFamily="34" charset="-128"/>
              </a:rPr>
              <a:t>(ICESCR), the International Convention on the Elimination of all forms of Racial Discrimination (ICERD), the Convention on</a:t>
            </a:r>
          </a:p>
          <a:p>
            <a:pPr marL="171450" indent="-171450">
              <a:defRPr/>
            </a:pPr>
            <a:r>
              <a:rPr lang="en-US" dirty="0" smtClean="0">
                <a:ea typeface="ＭＳ Ｐゴシック" pitchFamily="34" charset="-128"/>
              </a:rPr>
              <a:t>the Elimination of all forms of Discrimination against Women (CEDAW), The Convention on the Rights of Persons with</a:t>
            </a:r>
          </a:p>
          <a:p>
            <a:pPr marL="171450" indent="-171450">
              <a:defRPr/>
            </a:pPr>
            <a:r>
              <a:rPr lang="en-US" dirty="0" smtClean="0">
                <a:ea typeface="ＭＳ Ｐゴシック" pitchFamily="34" charset="-128"/>
              </a:rPr>
              <a:t>Disabilities and its Optional Protocol.</a:t>
            </a:r>
            <a:endParaRPr lang="en-GB" dirty="0" smtClean="0"/>
          </a:p>
          <a:p>
            <a:pPr marL="171450" indent="-171450">
              <a:defRPr/>
            </a:pPr>
            <a:endParaRPr lang="en-GB" sz="2000" dirty="0" smtClean="0">
              <a:solidFill>
                <a:schemeClr val="accent6"/>
              </a:solidFill>
            </a:endParaRPr>
          </a:p>
          <a:p>
            <a:pPr marL="171450" indent="-171450">
              <a:defRPr/>
            </a:pPr>
            <a:r>
              <a:rPr lang="en-US" sz="2000" dirty="0" smtClean="0">
                <a:solidFill>
                  <a:schemeClr val="accent6"/>
                </a:solidFill>
              </a:rPr>
              <a:t>The </a:t>
            </a:r>
            <a:r>
              <a:rPr lang="en-US" sz="2000" b="1" dirty="0" smtClean="0">
                <a:solidFill>
                  <a:schemeClr val="accent6"/>
                </a:solidFill>
              </a:rPr>
              <a:t>HRBA</a:t>
            </a:r>
            <a:r>
              <a:rPr lang="en-US" sz="2000" dirty="0" smtClean="0">
                <a:solidFill>
                  <a:schemeClr val="accent6"/>
                </a:solidFill>
              </a:rPr>
              <a:t> at sector level should focus on the following issues:</a:t>
            </a:r>
          </a:p>
          <a:p>
            <a:pPr lvl="1" eaLnBrk="1" hangingPunct="1">
              <a:lnSpc>
                <a:spcPct val="80000"/>
              </a:lnSpc>
              <a:buFont typeface="Wingdings" pitchFamily="2" charset="2"/>
              <a:buChar char="Ø"/>
              <a:defRPr/>
            </a:pPr>
            <a:r>
              <a:rPr lang="en-GB" sz="1600" dirty="0" smtClean="0">
                <a:solidFill>
                  <a:schemeClr val="accent6"/>
                </a:solidFill>
              </a:rPr>
              <a:t>The extent to which the country ad</a:t>
            </a:r>
            <a:r>
              <a:rPr lang="en-US" sz="1600" dirty="0" smtClean="0">
                <a:solidFill>
                  <a:schemeClr val="accent6"/>
                </a:solidFill>
              </a:rPr>
              <a:t>d</a:t>
            </a:r>
            <a:r>
              <a:rPr lang="en-GB" sz="1600" dirty="0" err="1" smtClean="0">
                <a:solidFill>
                  <a:schemeClr val="accent6"/>
                </a:solidFill>
              </a:rPr>
              <a:t>resses</a:t>
            </a:r>
            <a:r>
              <a:rPr lang="en-GB" sz="1600" dirty="0" smtClean="0">
                <a:solidFill>
                  <a:schemeClr val="accent6"/>
                </a:solidFill>
              </a:rPr>
              <a:t> human rights issues </a:t>
            </a:r>
            <a:r>
              <a:rPr lang="en-US" sz="1600" dirty="0" smtClean="0">
                <a:solidFill>
                  <a:schemeClr val="accent6"/>
                </a:solidFill>
              </a:rPr>
              <a:t>at sector level, based on </a:t>
            </a:r>
            <a:r>
              <a:rPr lang="en-GB" sz="1600" dirty="0" smtClean="0">
                <a:solidFill>
                  <a:schemeClr val="accent6"/>
                </a:solidFill>
              </a:rPr>
              <a:t>the country's adherence to </a:t>
            </a:r>
            <a:r>
              <a:rPr lang="en-US" sz="1600" dirty="0" smtClean="0">
                <a:solidFill>
                  <a:schemeClr val="accent6"/>
                </a:solidFill>
              </a:rPr>
              <a:t>the International  Conventions. </a:t>
            </a:r>
          </a:p>
          <a:p>
            <a:pPr eaLnBrk="1" hangingPunct="1">
              <a:lnSpc>
                <a:spcPct val="80000"/>
              </a:lnSpc>
              <a:buFont typeface="Arial" charset="0"/>
              <a:buNone/>
              <a:defRPr/>
            </a:pPr>
            <a:endParaRPr lang="en-US" sz="1600" dirty="0" smtClean="0">
              <a:solidFill>
                <a:schemeClr val="accent6"/>
              </a:solidFill>
            </a:endParaRPr>
          </a:p>
          <a:p>
            <a:pPr lvl="1" eaLnBrk="1" hangingPunct="1">
              <a:lnSpc>
                <a:spcPct val="80000"/>
              </a:lnSpc>
              <a:buFont typeface="Wingdings" pitchFamily="2" charset="2"/>
              <a:buChar char="Ø"/>
              <a:defRPr/>
            </a:pPr>
            <a:r>
              <a:rPr lang="en-GB" sz="1600" dirty="0" smtClean="0">
                <a:solidFill>
                  <a:schemeClr val="accent6"/>
                </a:solidFill>
              </a:rPr>
              <a:t>In case the treaty bodies have provided recommendations to the country concerned, how have these been followed up </a:t>
            </a:r>
            <a:r>
              <a:rPr lang="en-US" sz="1600" dirty="0" smtClean="0">
                <a:solidFill>
                  <a:schemeClr val="accent6"/>
                </a:solidFill>
              </a:rPr>
              <a:t>at </a:t>
            </a:r>
            <a:r>
              <a:rPr lang="en-GB" sz="1600" dirty="0" smtClean="0">
                <a:solidFill>
                  <a:schemeClr val="accent6"/>
                </a:solidFill>
              </a:rPr>
              <a:t>sector</a:t>
            </a:r>
            <a:r>
              <a:rPr lang="en-US" sz="1600" dirty="0" smtClean="0">
                <a:solidFill>
                  <a:schemeClr val="accent6"/>
                </a:solidFill>
              </a:rPr>
              <a:t> level</a:t>
            </a:r>
            <a:r>
              <a:rPr lang="en-GB" sz="1600" dirty="0" smtClean="0">
                <a:solidFill>
                  <a:schemeClr val="accent6"/>
                </a:solidFill>
              </a:rPr>
              <a:t>? </a:t>
            </a:r>
          </a:p>
          <a:p>
            <a:pPr eaLnBrk="1" hangingPunct="1">
              <a:lnSpc>
                <a:spcPct val="80000"/>
              </a:lnSpc>
              <a:defRPr/>
            </a:pPr>
            <a:endParaRPr lang="en-GB" sz="1600" dirty="0" smtClean="0">
              <a:solidFill>
                <a:schemeClr val="accent6"/>
              </a:solidFill>
            </a:endParaRPr>
          </a:p>
          <a:p>
            <a:pPr lvl="1" eaLnBrk="1" hangingPunct="1">
              <a:lnSpc>
                <a:spcPct val="80000"/>
              </a:lnSpc>
              <a:buFont typeface="Wingdings" pitchFamily="2" charset="2"/>
              <a:buChar char="Ø"/>
              <a:defRPr/>
            </a:pPr>
            <a:r>
              <a:rPr lang="en-GB" sz="1600" dirty="0" smtClean="0">
                <a:solidFill>
                  <a:schemeClr val="accent6"/>
                </a:solidFill>
              </a:rPr>
              <a:t>How is equality and non-discrimination addressed in laws, sector policies and practices, distribution and delivery of resources and public services (equal opportunities)?</a:t>
            </a:r>
          </a:p>
          <a:p>
            <a:pPr marL="171450" indent="-171450">
              <a:defRPr/>
            </a:pPr>
            <a:endParaRPr lang="en-US" sz="2000" dirty="0" smtClean="0">
              <a:solidFill>
                <a:schemeClr val="accent6"/>
              </a:solidFill>
            </a:endParaRPr>
          </a:p>
          <a:p>
            <a:pPr marL="171450" indent="-171450">
              <a:defRPr/>
            </a:pPr>
            <a:endParaRPr lang="en-US" sz="2000" dirty="0" smtClean="0">
              <a:solidFill>
                <a:schemeClr val="accent6"/>
              </a:solidFill>
            </a:endParaRPr>
          </a:p>
          <a:p>
            <a:pPr lvl="1" algn="just" eaLnBrk="1" hangingPunct="1">
              <a:buFont typeface="Wingdings" pitchFamily="2" charset="2"/>
              <a:buChar char="Ø"/>
              <a:defRPr/>
            </a:pPr>
            <a:r>
              <a:rPr lang="en-GB" sz="1600" dirty="0" smtClean="0">
                <a:solidFill>
                  <a:schemeClr val="accent6"/>
                </a:solidFill>
              </a:rPr>
              <a:t>How is access to services assured </a:t>
            </a:r>
            <a:r>
              <a:rPr lang="en-US" sz="1600" dirty="0" smtClean="0">
                <a:solidFill>
                  <a:schemeClr val="accent6"/>
                </a:solidFill>
              </a:rPr>
              <a:t>for </a:t>
            </a:r>
            <a:r>
              <a:rPr lang="en-GB" sz="1600" dirty="0" smtClean="0">
                <a:solidFill>
                  <a:schemeClr val="accent6"/>
                </a:solidFill>
              </a:rPr>
              <a:t>minority groups, indigenous peoples, women, children, poor, disadvantaged and disabled people (availability and accessibility)?</a:t>
            </a:r>
          </a:p>
          <a:p>
            <a:pPr algn="just" eaLnBrk="1" hangingPunct="1">
              <a:lnSpc>
                <a:spcPct val="80000"/>
              </a:lnSpc>
              <a:defRPr/>
            </a:pPr>
            <a:endParaRPr lang="en-GB" sz="1600" dirty="0" smtClean="0">
              <a:solidFill>
                <a:schemeClr val="accent6"/>
              </a:solidFill>
            </a:endParaRPr>
          </a:p>
          <a:p>
            <a:pPr lvl="1" algn="just" eaLnBrk="1" hangingPunct="1">
              <a:lnSpc>
                <a:spcPct val="80000"/>
              </a:lnSpc>
              <a:buFont typeface="Wingdings" pitchFamily="2" charset="2"/>
              <a:buChar char="Ø"/>
              <a:defRPr/>
            </a:pPr>
            <a:r>
              <a:rPr lang="en-GB" sz="1600" dirty="0" smtClean="0">
                <a:solidFill>
                  <a:schemeClr val="accent6"/>
                </a:solidFill>
              </a:rPr>
              <a:t>How is the concerned population (target group) consulted and able to express their views; are they entitled to participate in decisions that directly affect them, such as the design, implementation and monitoring of sector interventions (participation and inclusion)?</a:t>
            </a:r>
          </a:p>
          <a:p>
            <a:pPr algn="just" eaLnBrk="1" hangingPunct="1">
              <a:lnSpc>
                <a:spcPct val="80000"/>
              </a:lnSpc>
              <a:defRPr/>
            </a:pPr>
            <a:endParaRPr lang="en-GB" sz="1600" dirty="0" smtClean="0">
              <a:solidFill>
                <a:schemeClr val="accent6"/>
              </a:solidFill>
            </a:endParaRPr>
          </a:p>
          <a:p>
            <a:pPr lvl="1" algn="just" eaLnBrk="1" hangingPunct="1">
              <a:lnSpc>
                <a:spcPct val="80000"/>
              </a:lnSpc>
              <a:buFont typeface="Wingdings" pitchFamily="2" charset="2"/>
              <a:buChar char="Ø"/>
              <a:defRPr/>
            </a:pPr>
            <a:r>
              <a:rPr lang="en-GB" sz="1600" dirty="0" smtClean="0">
                <a:solidFill>
                  <a:schemeClr val="accent6"/>
                </a:solidFill>
              </a:rPr>
              <a:t>How is the decision making process within the sector transparent and is accountability ensured? In case of grievances, is judicial or administrative redress available (right to remedy/compensation)?</a:t>
            </a:r>
          </a:p>
          <a:p>
            <a:pPr lvl="1" algn="just" eaLnBrk="1" hangingPunct="1">
              <a:lnSpc>
                <a:spcPct val="80000"/>
              </a:lnSpc>
              <a:buFont typeface="Wingdings" pitchFamily="2" charset="2"/>
              <a:buChar char="Ø"/>
              <a:defRPr/>
            </a:pPr>
            <a:endParaRPr lang="en-GB" sz="1600" dirty="0" smtClean="0">
              <a:solidFill>
                <a:schemeClr val="accent6"/>
              </a:solidFill>
            </a:endParaRPr>
          </a:p>
          <a:p>
            <a:pPr lvl="1" algn="just" eaLnBrk="1" hangingPunct="1">
              <a:lnSpc>
                <a:spcPct val="80000"/>
              </a:lnSpc>
              <a:buFont typeface="Wingdings" pitchFamily="2" charset="2"/>
              <a:buChar char="Ø"/>
              <a:defRPr/>
            </a:pPr>
            <a:r>
              <a:rPr lang="en-US" sz="1600" dirty="0" smtClean="0">
                <a:solidFill>
                  <a:schemeClr val="accent6"/>
                </a:solidFill>
              </a:rPr>
              <a:t>What is the quality of sector services for the people?</a:t>
            </a:r>
            <a:r>
              <a:rPr lang="en-GB" sz="1600" dirty="0" smtClean="0">
                <a:solidFill>
                  <a:schemeClr val="accent6"/>
                </a:solidFill>
              </a:rPr>
              <a:t> (user’s rights </a:t>
            </a:r>
            <a:r>
              <a:rPr lang="en-US" sz="1600" dirty="0" smtClean="0">
                <a:solidFill>
                  <a:schemeClr val="accent6"/>
                </a:solidFill>
              </a:rPr>
              <a:t>to</a:t>
            </a:r>
            <a:r>
              <a:rPr lang="en-GB" sz="1600" dirty="0" smtClean="0">
                <a:solidFill>
                  <a:schemeClr val="accent6"/>
                </a:solidFill>
              </a:rPr>
              <a:t> quality improvement process)</a:t>
            </a:r>
          </a:p>
          <a:p>
            <a:pPr marL="171450" indent="-171450">
              <a:defRPr/>
            </a:pPr>
            <a:endParaRPr lang="en-GB" dirty="0" smtClean="0"/>
          </a:p>
          <a:p>
            <a:pPr marL="171450" indent="-171450" eaLnBrk="1" hangingPunct="1">
              <a:defRPr/>
            </a:pPr>
            <a:endParaRPr lang="en-GB" dirty="0" smtClean="0"/>
          </a:p>
          <a:p>
            <a:pPr marL="171450" indent="-171450" eaLnBrk="1" hangingPunct="1">
              <a:defRPr/>
            </a:pPr>
            <a:endParaRPr lang="en-GB" dirty="0" smtClean="0"/>
          </a:p>
          <a:p>
            <a:pPr marL="171450" indent="-171450">
              <a:defRPr/>
            </a:pPr>
            <a:endParaRPr lang="en-GB" dirty="0" smtClean="0"/>
          </a:p>
          <a:p>
            <a:pPr marL="171450" indent="-171450">
              <a:buFontTx/>
              <a:buChar char="-"/>
              <a:defRPr/>
            </a:pPr>
            <a:endParaRPr lang="en-GB" dirty="0" smtClean="0"/>
          </a:p>
          <a:p>
            <a:pPr marL="171450" indent="-171450" eaLnBrk="1" hangingPunct="1">
              <a:defRPr/>
            </a:pPr>
            <a:endParaRPr lang="en-GB" dirty="0" smtClean="0"/>
          </a:p>
        </p:txBody>
      </p:sp>
      <p:sp>
        <p:nvSpPr>
          <p:cNvPr id="77828" name="Slide Number Placeholder 3"/>
          <p:cNvSpPr>
            <a:spLocks noGrp="1"/>
          </p:cNvSpPr>
          <p:nvPr>
            <p:ph type="sldNum" sz="quarter" idx="5"/>
          </p:nvPr>
        </p:nvSpPr>
        <p:spPr>
          <a:noFill/>
        </p:spPr>
        <p:txBody>
          <a:bodyPr/>
          <a:lstStyle/>
          <a:p>
            <a:fld id="{2067ADB5-A852-4B7D-9129-9F3940117F3E}" type="slidenum">
              <a:rPr lang="en-GB" smtClean="0"/>
              <a:pPr/>
              <a:t>51</a:t>
            </a:fld>
            <a:endParaRPr lang="en-GB"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476250" indent="-476250" eaLnBrk="1" hangingPunct="1">
              <a:lnSpc>
                <a:spcPct val="130000"/>
              </a:lnSpc>
              <a:spcBef>
                <a:spcPct val="0"/>
              </a:spcBef>
              <a:spcAft>
                <a:spcPts val="0"/>
              </a:spcAft>
              <a:buFont typeface="Wingdings" pitchFamily="2" charset="2"/>
              <a:buNone/>
              <a:defRPr/>
            </a:pPr>
            <a:r>
              <a:rPr lang="en-GB" sz="1800" dirty="0" smtClean="0">
                <a:solidFill>
                  <a:schemeClr val="accent6"/>
                </a:solidFill>
              </a:rPr>
              <a:t>To inquire into the presence of clear and concrete signs of real (renewed) commitment to improve the FV related situation.</a:t>
            </a:r>
          </a:p>
          <a:p>
            <a:pPr marL="476250" indent="-476250" eaLnBrk="1" hangingPunct="1">
              <a:lnSpc>
                <a:spcPct val="130000"/>
              </a:lnSpc>
              <a:spcBef>
                <a:spcPct val="0"/>
              </a:spcBef>
              <a:spcAft>
                <a:spcPts val="0"/>
              </a:spcAft>
              <a:buFont typeface="Wingdings" pitchFamily="2" charset="2"/>
              <a:buNone/>
              <a:defRPr/>
            </a:pPr>
            <a:r>
              <a:rPr lang="en-GB" sz="1800" dirty="0" smtClean="0">
                <a:solidFill>
                  <a:schemeClr val="accent6"/>
                </a:solidFill>
              </a:rPr>
              <a:t>These clear signs could e.g. be a peace accord, or other form of political settlement that is assessed as genuinely</a:t>
            </a:r>
          </a:p>
          <a:p>
            <a:pPr marL="476250" indent="-476250" eaLnBrk="1" hangingPunct="1">
              <a:lnSpc>
                <a:spcPct val="130000"/>
              </a:lnSpc>
              <a:spcBef>
                <a:spcPct val="0"/>
              </a:spcBef>
              <a:spcAft>
                <a:spcPts val="0"/>
              </a:spcAft>
              <a:buFont typeface="Wingdings" pitchFamily="2" charset="2"/>
              <a:buNone/>
              <a:defRPr/>
            </a:pPr>
            <a:r>
              <a:rPr lang="en-GB" sz="1800" dirty="0" smtClean="0">
                <a:solidFill>
                  <a:schemeClr val="accent6"/>
                </a:solidFill>
              </a:rPr>
              <a:t>expressing political commitment.</a:t>
            </a:r>
          </a:p>
          <a:p>
            <a:pPr marL="476250" indent="-476250" eaLnBrk="1" hangingPunct="1">
              <a:lnSpc>
                <a:spcPct val="130000"/>
              </a:lnSpc>
              <a:spcBef>
                <a:spcPct val="0"/>
              </a:spcBef>
              <a:spcAft>
                <a:spcPts val="0"/>
              </a:spcAft>
              <a:buFont typeface="Wingdings" pitchFamily="2" charset="2"/>
              <a:buNone/>
              <a:defRPr/>
            </a:pPr>
            <a:endParaRPr lang="en-GB" sz="1800" dirty="0" smtClean="0">
              <a:solidFill>
                <a:schemeClr val="accent6"/>
              </a:solidFill>
            </a:endParaRPr>
          </a:p>
          <a:p>
            <a:pPr marL="476250" indent="-476250" eaLnBrk="1" hangingPunct="1">
              <a:lnSpc>
                <a:spcPct val="130000"/>
              </a:lnSpc>
              <a:spcBef>
                <a:spcPct val="0"/>
              </a:spcBef>
              <a:spcAft>
                <a:spcPts val="0"/>
              </a:spcAft>
              <a:buFont typeface="Wingdings" pitchFamily="2" charset="2"/>
              <a:buNone/>
              <a:defRPr/>
            </a:pPr>
            <a:r>
              <a:rPr lang="en-GB" sz="1800" dirty="0" smtClean="0">
                <a:solidFill>
                  <a:schemeClr val="accent6"/>
                </a:solidFill>
              </a:rPr>
              <a:t>Different nature: </a:t>
            </a:r>
          </a:p>
          <a:p>
            <a:pPr marL="476250" indent="-476250" eaLnBrk="1" hangingPunct="1">
              <a:lnSpc>
                <a:spcPct val="130000"/>
              </a:lnSpc>
              <a:spcBef>
                <a:spcPct val="0"/>
              </a:spcBef>
              <a:spcAft>
                <a:spcPts val="0"/>
              </a:spcAft>
              <a:buFont typeface="Wingdings" pitchFamily="2" charset="2"/>
              <a:buNone/>
              <a:defRPr/>
            </a:pPr>
            <a:endParaRPr lang="en-GB" sz="1800" dirty="0" smtClean="0">
              <a:solidFill>
                <a:schemeClr val="accent6"/>
              </a:solidFill>
            </a:endParaRPr>
          </a:p>
          <a:p>
            <a:pPr marL="476250" indent="-476250" eaLnBrk="1" hangingPunct="1">
              <a:lnSpc>
                <a:spcPct val="130000"/>
              </a:lnSpc>
              <a:spcBef>
                <a:spcPct val="0"/>
              </a:spcBef>
              <a:spcAft>
                <a:spcPts val="0"/>
              </a:spcAft>
              <a:buFont typeface="Wingdings" pitchFamily="2" charset="2"/>
              <a:buNone/>
              <a:defRPr/>
            </a:pPr>
            <a:r>
              <a:rPr lang="en-GB" sz="1800" dirty="0" smtClean="0">
                <a:solidFill>
                  <a:schemeClr val="accent6"/>
                </a:solidFill>
              </a:rPr>
              <a:t>- Not all fragile states have just emerged from crisis or just starting the path of transition.</a:t>
            </a:r>
          </a:p>
          <a:p>
            <a:pPr marL="476250" indent="-476250" eaLnBrk="1" hangingPunct="1">
              <a:lnSpc>
                <a:spcPct val="130000"/>
              </a:lnSpc>
              <a:spcBef>
                <a:spcPct val="0"/>
              </a:spcBef>
              <a:spcAft>
                <a:spcPts val="0"/>
              </a:spcAft>
              <a:defRPr/>
            </a:pPr>
            <a:r>
              <a:rPr lang="en-GB" sz="1800" dirty="0" smtClean="0">
                <a:solidFill>
                  <a:schemeClr val="accent6"/>
                </a:solidFill>
              </a:rPr>
              <a:t>- The path out of fragility through peace building and state building is a long one, and can become protracted. In such</a:t>
            </a:r>
          </a:p>
          <a:p>
            <a:pPr marL="476250" indent="-476250" eaLnBrk="1" hangingPunct="1">
              <a:lnSpc>
                <a:spcPct val="130000"/>
              </a:lnSpc>
              <a:spcBef>
                <a:spcPct val="0"/>
              </a:spcBef>
              <a:spcAft>
                <a:spcPts val="0"/>
              </a:spcAft>
              <a:defRPr/>
            </a:pPr>
            <a:r>
              <a:rPr lang="en-GB" sz="1800" dirty="0" smtClean="0">
                <a:solidFill>
                  <a:schemeClr val="accent6"/>
                </a:solidFill>
              </a:rPr>
              <a:t>cases, the likelihood of real improvements could be demonstrated by a positive track record</a:t>
            </a:r>
            <a:r>
              <a:rPr lang="en-GB" sz="1800" dirty="0" smtClean="0"/>
              <a:t>.</a:t>
            </a:r>
          </a:p>
          <a:p>
            <a:pPr marL="476250" indent="-476250" eaLnBrk="1" hangingPunct="1">
              <a:lnSpc>
                <a:spcPct val="130000"/>
              </a:lnSpc>
              <a:spcBef>
                <a:spcPct val="0"/>
              </a:spcBef>
              <a:spcAft>
                <a:spcPts val="0"/>
              </a:spcAft>
              <a:defRPr/>
            </a:pPr>
            <a:r>
              <a:rPr lang="en-GB" sz="1800" dirty="0" smtClean="0">
                <a:solidFill>
                  <a:schemeClr val="accent6"/>
                </a:solidFill>
              </a:rPr>
              <a:t>In case of absence of such positive track record, the assessment should focus on/demonstrate the existence of</a:t>
            </a:r>
          </a:p>
          <a:p>
            <a:pPr marL="476250" indent="-476250" eaLnBrk="1" hangingPunct="1">
              <a:lnSpc>
                <a:spcPct val="130000"/>
              </a:lnSpc>
              <a:spcBef>
                <a:spcPct val="0"/>
              </a:spcBef>
              <a:spcAft>
                <a:spcPts val="0"/>
              </a:spcAft>
              <a:defRPr/>
            </a:pPr>
            <a:r>
              <a:rPr lang="en-GB" sz="1800" dirty="0" smtClean="0">
                <a:solidFill>
                  <a:schemeClr val="accent6"/>
                </a:solidFill>
              </a:rPr>
              <a:t>genuine/convincing renewed signs of commitment to future improvement.</a:t>
            </a:r>
          </a:p>
          <a:p>
            <a:pPr marL="476250" indent="-476250" eaLnBrk="1" hangingPunct="1">
              <a:lnSpc>
                <a:spcPct val="130000"/>
              </a:lnSpc>
              <a:spcBef>
                <a:spcPct val="0"/>
              </a:spcBef>
              <a:spcAft>
                <a:spcPts val="0"/>
              </a:spcAft>
              <a:buFont typeface="Wingdings" pitchFamily="2" charset="2"/>
              <a:buNone/>
              <a:defRPr/>
            </a:pPr>
            <a:endParaRPr lang="en-GB" sz="1800" dirty="0" smtClean="0">
              <a:solidFill>
                <a:schemeClr val="accent6"/>
              </a:solidFill>
            </a:endParaRPr>
          </a:p>
          <a:p>
            <a:pPr marL="400050" lvl="1" eaLnBrk="1" hangingPunct="1">
              <a:lnSpc>
                <a:spcPct val="80000"/>
              </a:lnSpc>
              <a:defRPr/>
            </a:pPr>
            <a:r>
              <a:rPr lang="en-GB" dirty="0" smtClean="0">
                <a:solidFill>
                  <a:schemeClr val="accent6"/>
                </a:solidFill>
              </a:rPr>
              <a:t>The forward looking approach implies special attention to the following issues:</a:t>
            </a:r>
          </a:p>
          <a:p>
            <a:pPr eaLnBrk="1" hangingPunct="1">
              <a:lnSpc>
                <a:spcPct val="80000"/>
              </a:lnSpc>
              <a:defRPr/>
            </a:pPr>
            <a:r>
              <a:rPr lang="en-GB" sz="1800" dirty="0" smtClean="0"/>
              <a:t>	</a:t>
            </a:r>
          </a:p>
          <a:p>
            <a:pPr marL="400050" lvl="1" eaLnBrk="1" hangingPunct="1">
              <a:lnSpc>
                <a:spcPct val="80000"/>
              </a:lnSpc>
              <a:buFont typeface="Wingdings" pitchFamily="2" charset="2"/>
              <a:buChar char="Ø"/>
              <a:defRPr/>
            </a:pPr>
            <a:r>
              <a:rPr lang="en-GB" dirty="0" smtClean="0">
                <a:solidFill>
                  <a:schemeClr val="accent6"/>
                </a:solidFill>
              </a:rPr>
              <a:t>What are the partner country's government's commitments to improving the situation regarding democracy, human rights and rule of law?</a:t>
            </a:r>
          </a:p>
          <a:p>
            <a:pPr marL="400050" lvl="1" eaLnBrk="1" hangingPunct="1">
              <a:lnSpc>
                <a:spcPct val="80000"/>
              </a:lnSpc>
              <a:buFont typeface="Wingdings" pitchFamily="2" charset="2"/>
              <a:buChar char="Ø"/>
              <a:defRPr/>
            </a:pPr>
            <a:endParaRPr lang="en-GB" dirty="0" smtClean="0">
              <a:solidFill>
                <a:schemeClr val="accent6"/>
              </a:solidFill>
            </a:endParaRPr>
          </a:p>
          <a:p>
            <a:pPr marL="400050" lvl="1" eaLnBrk="1" hangingPunct="1">
              <a:lnSpc>
                <a:spcPct val="80000"/>
              </a:lnSpc>
              <a:buFont typeface="Wingdings" pitchFamily="2" charset="2"/>
              <a:buChar char="Ø"/>
              <a:defRPr/>
            </a:pPr>
            <a:r>
              <a:rPr lang="en-GB" dirty="0" smtClean="0">
                <a:solidFill>
                  <a:schemeClr val="accent6"/>
                </a:solidFill>
              </a:rPr>
              <a:t>What are the sources / background of these commitments, the credibility of the government's commitment as well as broader support for this agenda from society?</a:t>
            </a:r>
          </a:p>
          <a:p>
            <a:pPr marL="400050" lvl="1" eaLnBrk="1" hangingPunct="1">
              <a:lnSpc>
                <a:spcPct val="80000"/>
              </a:lnSpc>
              <a:buFont typeface="Wingdings" pitchFamily="2" charset="2"/>
              <a:buChar char="Ø"/>
              <a:defRPr/>
            </a:pPr>
            <a:endParaRPr lang="en-GB" dirty="0" smtClean="0">
              <a:solidFill>
                <a:schemeClr val="accent6"/>
              </a:solidFill>
            </a:endParaRPr>
          </a:p>
          <a:p>
            <a:pPr marL="400050" lvl="1" eaLnBrk="1" hangingPunct="1">
              <a:lnSpc>
                <a:spcPct val="80000"/>
              </a:lnSpc>
              <a:buFont typeface="Wingdings" pitchFamily="2" charset="2"/>
              <a:buChar char="Ø"/>
              <a:defRPr/>
            </a:pPr>
            <a:r>
              <a:rPr lang="en-GB" dirty="0" smtClean="0">
                <a:solidFill>
                  <a:schemeClr val="accent6"/>
                </a:solidFill>
              </a:rPr>
              <a:t>Are there concrete (confidence building) measures that have been undertaken that demonstrate real willingness to improve the situation?</a:t>
            </a:r>
          </a:p>
          <a:p>
            <a:pPr lvl="1" eaLnBrk="1" hangingPunct="1">
              <a:lnSpc>
                <a:spcPct val="80000"/>
              </a:lnSpc>
              <a:buFont typeface="Wingdings" pitchFamily="2" charset="2"/>
              <a:buChar char="Ø"/>
              <a:defRPr/>
            </a:pPr>
            <a:r>
              <a:rPr lang="en-GB" dirty="0" smtClean="0">
                <a:solidFill>
                  <a:schemeClr val="accent2"/>
                </a:solidFill>
              </a:rPr>
              <a:t>In case of protracted fragility: Is there a positive track record? </a:t>
            </a:r>
            <a:endParaRPr lang="en-GB" sz="1600" dirty="0" smtClean="0">
              <a:solidFill>
                <a:schemeClr val="accent2"/>
              </a:solidFill>
            </a:endParaRPr>
          </a:p>
          <a:p>
            <a:pPr lvl="2" eaLnBrk="1" hangingPunct="1">
              <a:lnSpc>
                <a:spcPct val="80000"/>
              </a:lnSpc>
              <a:defRPr/>
            </a:pPr>
            <a:r>
              <a:rPr lang="en-GB" sz="1800" dirty="0" smtClean="0">
                <a:solidFill>
                  <a:schemeClr val="accent2"/>
                </a:solidFill>
              </a:rPr>
              <a:t>a. If yes, please provide a short assessment;</a:t>
            </a:r>
          </a:p>
          <a:p>
            <a:pPr lvl="2" eaLnBrk="1" hangingPunct="1">
              <a:lnSpc>
                <a:spcPct val="80000"/>
              </a:lnSpc>
              <a:defRPr/>
            </a:pPr>
            <a:r>
              <a:rPr lang="en-GB" sz="1800" dirty="0" smtClean="0">
                <a:solidFill>
                  <a:schemeClr val="accent2"/>
                </a:solidFill>
              </a:rPr>
              <a:t>b. If no, please assess whether there are still credible (re)new(</a:t>
            </a:r>
            <a:r>
              <a:rPr lang="en-GB" sz="1800" dirty="0" err="1" smtClean="0">
                <a:solidFill>
                  <a:schemeClr val="accent2"/>
                </a:solidFill>
              </a:rPr>
              <a:t>ed</a:t>
            </a:r>
            <a:r>
              <a:rPr lang="en-GB" sz="1800" dirty="0" smtClean="0">
                <a:solidFill>
                  <a:schemeClr val="accent2"/>
                </a:solidFill>
              </a:rPr>
              <a:t>) commitments to improve the situation, that merit support or not</a:t>
            </a:r>
            <a:r>
              <a:rPr lang="en-GB" sz="1600" dirty="0" smtClean="0">
                <a:solidFill>
                  <a:schemeClr val="accent2"/>
                </a:solidFill>
              </a:rPr>
              <a:t>.</a:t>
            </a:r>
          </a:p>
          <a:p>
            <a:pPr lvl="2" eaLnBrk="1" hangingPunct="1">
              <a:lnSpc>
                <a:spcPct val="80000"/>
              </a:lnSpc>
              <a:defRPr/>
            </a:pPr>
            <a:endParaRPr lang="en-GB" sz="1800" dirty="0" smtClean="0">
              <a:solidFill>
                <a:schemeClr val="accent2"/>
              </a:solidFill>
            </a:endParaRPr>
          </a:p>
          <a:p>
            <a:pPr lvl="1" eaLnBrk="1" hangingPunct="1">
              <a:lnSpc>
                <a:spcPct val="80000"/>
              </a:lnSpc>
              <a:buFont typeface="Wingdings" pitchFamily="2" charset="2"/>
              <a:buChar char="Ø"/>
              <a:defRPr/>
            </a:pPr>
            <a:r>
              <a:rPr lang="en-GB" dirty="0" smtClean="0">
                <a:solidFill>
                  <a:schemeClr val="accent2"/>
                </a:solidFill>
              </a:rPr>
              <a:t>How do you assess the risk of the resumption or emergence of violent conflict?</a:t>
            </a:r>
          </a:p>
          <a:p>
            <a:pPr marL="476250" indent="-476250" eaLnBrk="1" hangingPunct="1">
              <a:lnSpc>
                <a:spcPct val="130000"/>
              </a:lnSpc>
              <a:spcBef>
                <a:spcPct val="0"/>
              </a:spcBef>
              <a:spcAft>
                <a:spcPts val="0"/>
              </a:spcAft>
              <a:buFont typeface="Wingdings" pitchFamily="2" charset="2"/>
              <a:buNone/>
              <a:defRPr/>
            </a:pPr>
            <a:endParaRPr lang="en-GB" sz="1800" dirty="0" smtClean="0">
              <a:solidFill>
                <a:schemeClr val="accent6"/>
              </a:solidFill>
            </a:endParaRPr>
          </a:p>
          <a:p>
            <a:pPr eaLnBrk="1" hangingPunct="1">
              <a:defRPr/>
            </a:pPr>
            <a:endParaRPr lang="en-GB" dirty="0"/>
          </a:p>
        </p:txBody>
      </p:sp>
      <p:sp>
        <p:nvSpPr>
          <p:cNvPr id="78852" name="Slide Number Placeholder 3"/>
          <p:cNvSpPr>
            <a:spLocks noGrp="1"/>
          </p:cNvSpPr>
          <p:nvPr>
            <p:ph type="sldNum" sz="quarter" idx="5"/>
          </p:nvPr>
        </p:nvSpPr>
        <p:spPr>
          <a:noFill/>
        </p:spPr>
        <p:txBody>
          <a:bodyPr/>
          <a:lstStyle/>
          <a:p>
            <a:fld id="{7149476D-5B33-43E3-94E9-EB43911E3BC1}" type="slidenum">
              <a:rPr lang="en-GB" smtClean="0"/>
              <a:pPr/>
              <a:t>52</a:t>
            </a:fld>
            <a:endParaRPr lang="en-GB"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eaLnBrk="1" hangingPunct="1">
              <a:defRPr/>
            </a:pPr>
            <a:r>
              <a:rPr lang="en-GB" dirty="0" smtClean="0"/>
              <a:t>KM:</a:t>
            </a:r>
          </a:p>
          <a:p>
            <a:pPr eaLnBrk="1" hangingPunct="1">
              <a:defRPr/>
            </a:pPr>
            <a:r>
              <a:rPr lang="en-GB" dirty="0" smtClean="0"/>
              <a:t>.There are a number of relevant mechanisms in place to enable the EU to monitor trends in situation regarding FV</a:t>
            </a:r>
          </a:p>
          <a:p>
            <a:pPr eaLnBrk="1" hangingPunct="1">
              <a:defRPr/>
            </a:pPr>
            <a:r>
              <a:rPr lang="en-GB" dirty="0" smtClean="0"/>
              <a:t>. </a:t>
            </a:r>
            <a:r>
              <a:rPr lang="en-US" dirty="0" smtClean="0">
                <a:solidFill>
                  <a:schemeClr val="accent6"/>
                </a:solidFill>
              </a:rPr>
              <a:t>Commitment to FV will be monitored during implementation phases using the risk assessment/management framework</a:t>
            </a:r>
            <a:r>
              <a:rPr lang="en-GB" dirty="0" smtClean="0"/>
              <a:t> </a:t>
            </a:r>
          </a:p>
        </p:txBody>
      </p:sp>
      <p:sp>
        <p:nvSpPr>
          <p:cNvPr id="79876" name="Slide Number Placeholder 3"/>
          <p:cNvSpPr>
            <a:spLocks noGrp="1"/>
          </p:cNvSpPr>
          <p:nvPr>
            <p:ph type="sldNum" sz="quarter" idx="5"/>
          </p:nvPr>
        </p:nvSpPr>
        <p:spPr>
          <a:noFill/>
        </p:spPr>
        <p:txBody>
          <a:bodyPr/>
          <a:lstStyle/>
          <a:p>
            <a:fld id="{19092790-0190-4008-A477-BF930BAD9BDC}" type="slidenum">
              <a:rPr lang="en-GB" smtClean="0"/>
              <a:pPr/>
              <a:t>53</a:t>
            </a:fld>
            <a:endParaRPr lang="en-GB"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p:spPr>
        <p:txBody>
          <a:bodyPr/>
          <a:lstStyle/>
          <a:p>
            <a:pPr eaLnBrk="1" hangingPunct="1"/>
            <a:r>
              <a:rPr lang="en-GB" smtClean="0"/>
              <a:t> See page 29 of part II of the Guidelines</a:t>
            </a:r>
          </a:p>
        </p:txBody>
      </p:sp>
      <p:sp>
        <p:nvSpPr>
          <p:cNvPr id="80900" name="Slide Number Placeholder 3"/>
          <p:cNvSpPr>
            <a:spLocks noGrp="1"/>
          </p:cNvSpPr>
          <p:nvPr>
            <p:ph type="sldNum" sz="quarter" idx="5"/>
          </p:nvPr>
        </p:nvSpPr>
        <p:spPr>
          <a:noFill/>
        </p:spPr>
        <p:txBody>
          <a:bodyPr/>
          <a:lstStyle/>
          <a:p>
            <a:fld id="{D3AB4E15-1A36-4747-B2D4-D2AA39034FD4}" type="slidenum">
              <a:rPr lang="en-GB" smtClean="0"/>
              <a:pPr/>
              <a:t>54</a:t>
            </a:fld>
            <a:endParaRPr lang="en-GB"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55</a:t>
            </a:fld>
            <a:endParaRPr lang="en-GB"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p:spPr>
        <p:txBody>
          <a:bodyPr/>
          <a:lstStyle/>
          <a:p>
            <a:pPr marL="171450" indent="-171450">
              <a:buFontTx/>
              <a:buChar char="-"/>
            </a:pPr>
            <a:r>
              <a:rPr lang="en-GB" dirty="0" smtClean="0"/>
              <a:t>See pages 19, 20 and 50. Criteria are formulated in a different way.  Formulations of page 50 reproduced here.</a:t>
            </a:r>
          </a:p>
          <a:p>
            <a:pPr marL="171450" indent="-171450">
              <a:buFontTx/>
              <a:buChar char="-"/>
            </a:pPr>
            <a:r>
              <a:rPr lang="en-GB" dirty="0" smtClean="0"/>
              <a:t>Fourth criterion is on page 50 narrowed down to publication of the budget (in stead of Transparency and oversight).</a:t>
            </a:r>
          </a:p>
          <a:p>
            <a:pPr marL="171450" indent="-171450">
              <a:buFontTx/>
              <a:buChar char="-"/>
            </a:pPr>
            <a:r>
              <a:rPr lang="en-GB" dirty="0" smtClean="0"/>
              <a:t>See page 50 where eligibility criteria of SRCs and SBCs are made more specific.</a:t>
            </a:r>
          </a:p>
          <a:p>
            <a:pPr marL="171450" indent="-171450">
              <a:buFontTx/>
              <a:buChar char="-"/>
            </a:pPr>
            <a:r>
              <a:rPr lang="en-GB" smtClean="0"/>
              <a:t>These criteria will be discussed and analysed in detail during the next two days of the course.</a:t>
            </a:r>
          </a:p>
          <a:p>
            <a:pPr marL="171450" indent="-171450">
              <a:buFontTx/>
              <a:buChar char="-"/>
            </a:pPr>
            <a:endParaRPr lang="en-GB" dirty="0" smtClean="0"/>
          </a:p>
        </p:txBody>
      </p:sp>
      <p:sp>
        <p:nvSpPr>
          <p:cNvPr id="63492" name="Slide Number Placeholder 3"/>
          <p:cNvSpPr>
            <a:spLocks noGrp="1"/>
          </p:cNvSpPr>
          <p:nvPr>
            <p:ph type="sldNum" sz="quarter" idx="5"/>
          </p:nvPr>
        </p:nvSpPr>
        <p:spPr>
          <a:noFill/>
          <a:ln>
            <a:miter lim="800000"/>
            <a:headEnd/>
            <a:tailEnd/>
          </a:ln>
        </p:spPr>
        <p:txBody>
          <a:bodyPr/>
          <a:lstStyle/>
          <a:p>
            <a:fld id="{665297EA-A93E-4CAB-BE2C-9BEB6152C064}" type="slidenum">
              <a:rPr lang="en-GB" smtClean="0"/>
              <a:pPr/>
              <a:t>56</a:t>
            </a:fld>
            <a:endParaRPr lang="en-GB"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6A50E635-87B9-476A-9531-8527602E4931}" type="slidenum">
              <a:rPr lang="en-GB" smtClean="0"/>
              <a:pPr>
                <a:defRPr/>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Increased ownership. Since budget support is based on the principle of supporting a partner </a:t>
            </a:r>
            <a:r>
              <a:rPr lang="en-US" sz="1000" dirty="0" smtClean="0">
                <a:latin typeface="Times New Roman" charset="0"/>
                <a:cs typeface="Times New Roman" charset="0"/>
              </a:rPr>
              <a:t>country’s policies and strategies through its budget, it can be expected to increase ownership of the development process by partner countries – in particular because it gives partner </a:t>
            </a:r>
            <a:r>
              <a:rPr lang="en-US" sz="1000" dirty="0" err="1" smtClean="0">
                <a:latin typeface="Times New Roman" charset="0"/>
                <a:cs typeface="Times New Roman" charset="0"/>
              </a:rPr>
              <a:t>govts</a:t>
            </a:r>
            <a:r>
              <a:rPr lang="en-US" sz="1000" dirty="0" smtClean="0">
                <a:latin typeface="Times New Roman" charset="0"/>
                <a:cs typeface="Times New Roman" charset="0"/>
              </a:rPr>
              <a:t> direct control over resources. With increased accountability not just to donor but to Parliament, national Assembly, national media: BS helps to initiate a debate on the way public monies are used and what they are used for.</a:t>
            </a:r>
          </a:p>
          <a:p>
            <a:pPr eaLnBrk="0" hangingPunct="0"/>
            <a:r>
              <a:rPr lang="en-US" sz="1000" dirty="0" smtClean="0">
                <a:latin typeface="Times New Roman" charset="0"/>
                <a:cs typeface="Times New Roman" charset="0"/>
              </a:rPr>
              <a:t>􀂾 </a:t>
            </a:r>
            <a:r>
              <a:rPr lang="en-US" sz="1000" i="1" dirty="0" smtClean="0">
                <a:latin typeface="Times New Roman" charset="0"/>
                <a:cs typeface="Times New Roman" charset="0"/>
              </a:rPr>
              <a:t>Improved domestic accountability. Since budget support funds flow through the government </a:t>
            </a:r>
            <a:r>
              <a:rPr lang="en-US" sz="1000" dirty="0" smtClean="0">
                <a:latin typeface="Times New Roman" charset="0"/>
                <a:cs typeface="Times New Roman" charset="0"/>
              </a:rPr>
              <a:t>accounts and budget, governments can in principle be held to account for the use made of these resources. The availability of information on the budget as the whole has the potential of increasing domestic accountability, especially with respect to results/outcomes (see below). This accountability comes from the increased transparency in the budget, the role of parliament in the budget (in particular finance committees), and the internal and external control associated with </a:t>
            </a:r>
            <a:r>
              <a:rPr lang="fr-FR" sz="1000" dirty="0" smtClean="0">
                <a:latin typeface="Times New Roman" charset="0"/>
                <a:cs typeface="Times New Roman" charset="0"/>
              </a:rPr>
              <a:t>the budget.</a:t>
            </a:r>
          </a:p>
          <a:p>
            <a:pPr eaLnBrk="0" hangingPunct="0"/>
            <a:r>
              <a:rPr lang="en-US" sz="1000" dirty="0" smtClean="0">
                <a:latin typeface="Times New Roman" charset="0"/>
                <a:cs typeface="Times New Roman" charset="0"/>
              </a:rPr>
              <a:t>􀂾 </a:t>
            </a:r>
            <a:r>
              <a:rPr lang="en-US" sz="1000" i="1" dirty="0" err="1" smtClean="0">
                <a:latin typeface="Times New Roman" charset="0"/>
                <a:cs typeface="Times New Roman" charset="0"/>
              </a:rPr>
              <a:t>Alignement</a:t>
            </a:r>
            <a:r>
              <a:rPr lang="en-US" sz="1000" i="1" dirty="0" smtClean="0">
                <a:latin typeface="Times New Roman" charset="0"/>
                <a:cs typeface="Times New Roman" charset="0"/>
              </a:rPr>
              <a:t>: The integration of budget support within the budget enables </a:t>
            </a:r>
            <a:r>
              <a:rPr lang="en-US" sz="1000" dirty="0" smtClean="0">
                <a:latin typeface="Times New Roman" charset="0"/>
                <a:cs typeface="Times New Roman" charset="0"/>
              </a:rPr>
              <a:t>donors to support the overall govt </a:t>
            </a:r>
            <a:r>
              <a:rPr lang="en-US" sz="1000" dirty="0" err="1" smtClean="0">
                <a:latin typeface="Times New Roman" charset="0"/>
                <a:cs typeface="Times New Roman" charset="0"/>
              </a:rPr>
              <a:t>programme</a:t>
            </a:r>
            <a:r>
              <a:rPr lang="en-US" sz="1000" dirty="0" smtClean="0">
                <a:latin typeface="Times New Roman" charset="0"/>
                <a:cs typeface="Times New Roman" charset="0"/>
              </a:rPr>
              <a:t> and thus the priorities set by the Govt. It also enables donors to focus on the big picture – the whole budget which they are directly or indirectly supporting. By focusing on the overall picture we avoid the possibility of creating “islands of perfection” without addressing more systemic and fundamental issues, such as ensuring </a:t>
            </a:r>
            <a:r>
              <a:rPr lang="en-US" sz="1000" dirty="0" err="1" smtClean="0">
                <a:latin typeface="Times New Roman" charset="0"/>
                <a:cs typeface="Times New Roman" charset="0"/>
              </a:rPr>
              <a:t>prioritised</a:t>
            </a:r>
            <a:r>
              <a:rPr lang="en-US" sz="1000" dirty="0" smtClean="0">
                <a:latin typeface="Times New Roman" charset="0"/>
                <a:cs typeface="Times New Roman" charset="0"/>
              </a:rPr>
              <a:t>, results-oriented, national </a:t>
            </a:r>
            <a:r>
              <a:rPr lang="en-US" sz="1000" dirty="0" err="1" smtClean="0">
                <a:latin typeface="Times New Roman" charset="0"/>
                <a:cs typeface="Times New Roman" charset="0"/>
              </a:rPr>
              <a:t>programmes</a:t>
            </a:r>
            <a:r>
              <a:rPr lang="en-US" sz="1000" dirty="0" smtClean="0">
                <a:latin typeface="Times New Roman" charset="0"/>
                <a:cs typeface="Times New Roman" charset="0"/>
              </a:rPr>
              <a:t>. The potential for having a greater overall </a:t>
            </a:r>
            <a:r>
              <a:rPr lang="fr-FR" sz="1000" dirty="0" smtClean="0">
                <a:latin typeface="Times New Roman" charset="0"/>
                <a:cs typeface="Times New Roman" charset="0"/>
              </a:rPr>
              <a:t>impact </a:t>
            </a:r>
            <a:r>
              <a:rPr lang="fr-FR" sz="1000" dirty="0" err="1" smtClean="0">
                <a:latin typeface="Times New Roman" charset="0"/>
                <a:cs typeface="Times New Roman" charset="0"/>
              </a:rPr>
              <a:t>is</a:t>
            </a:r>
            <a:r>
              <a:rPr lang="fr-FR" sz="1000" dirty="0" smtClean="0">
                <a:latin typeface="Times New Roman" charset="0"/>
                <a:cs typeface="Times New Roman" charset="0"/>
              </a:rPr>
              <a:t> </a:t>
            </a:r>
            <a:r>
              <a:rPr lang="fr-FR" sz="1000" dirty="0" err="1" smtClean="0">
                <a:latin typeface="Times New Roman" charset="0"/>
                <a:cs typeface="Times New Roman" charset="0"/>
              </a:rPr>
              <a:t>therefore</a:t>
            </a:r>
            <a:r>
              <a:rPr lang="fr-FR" sz="1000" dirty="0" smtClean="0">
                <a:latin typeface="Times New Roman" charset="0"/>
                <a:cs typeface="Times New Roman" charset="0"/>
              </a:rPr>
              <a:t> </a:t>
            </a:r>
            <a:r>
              <a:rPr lang="fr-FR" sz="1000" dirty="0" err="1" smtClean="0">
                <a:latin typeface="Times New Roman" charset="0"/>
                <a:cs typeface="Times New Roman" charset="0"/>
              </a:rPr>
              <a:t>present</a:t>
            </a:r>
            <a:r>
              <a:rPr lang="fr-FR" sz="1000" dirty="0" smtClean="0">
                <a:latin typeface="Times New Roman" charset="0"/>
                <a:cs typeface="Times New Roman" charset="0"/>
              </a:rPr>
              <a:t>.</a:t>
            </a:r>
          </a:p>
          <a:p>
            <a:pPr eaLnBrk="0" hangingPunct="0"/>
            <a:r>
              <a:rPr lang="en-US" sz="1000" dirty="0" smtClean="0">
                <a:latin typeface="Times New Roman" charset="0"/>
                <a:cs typeface="Times New Roman" charset="0"/>
              </a:rPr>
              <a:t>􀂾 </a:t>
            </a:r>
            <a:r>
              <a:rPr lang="en-US" sz="1000" i="1" dirty="0" smtClean="0">
                <a:latin typeface="Times New Roman" charset="0"/>
                <a:cs typeface="Times New Roman" charset="0"/>
              </a:rPr>
              <a:t>Greater harmonisation of donor practices and alignment with government procedures. Budget </a:t>
            </a:r>
            <a:r>
              <a:rPr lang="en-US" sz="1000" dirty="0" smtClean="0">
                <a:latin typeface="Times New Roman" charset="0"/>
                <a:cs typeface="Times New Roman" charset="0"/>
              </a:rPr>
              <a:t>support by focusing support on national or </a:t>
            </a:r>
            <a:r>
              <a:rPr lang="en-US" sz="1000" dirty="0" err="1" smtClean="0">
                <a:latin typeface="Times New Roman" charset="0"/>
                <a:cs typeface="Times New Roman" charset="0"/>
              </a:rPr>
              <a:t>sectoral</a:t>
            </a:r>
            <a:r>
              <a:rPr lang="en-US" sz="1000" dirty="0" smtClean="0">
                <a:latin typeface="Times New Roman" charset="0"/>
                <a:cs typeface="Times New Roman" charset="0"/>
              </a:rPr>
              <a:t> policies and strategies creates incentives for harmonisation  amongst donors. Furthermore, by its use of the partner country’s procedures it leads to alignment with those procedures.</a:t>
            </a:r>
          </a:p>
          <a:p>
            <a:pPr marL="0" marR="0" indent="0" algn="l" defTabSz="914400" rtl="0" eaLnBrk="1" fontAlgn="base" latinLnBrk="0" hangingPunct="1">
              <a:lnSpc>
                <a:spcPct val="100000"/>
              </a:lnSpc>
              <a:spcBef>
                <a:spcPct val="30000"/>
              </a:spcBef>
              <a:spcAft>
                <a:spcPct val="0"/>
              </a:spcAft>
              <a:buClrTx/>
              <a:buSzTx/>
              <a:buFontTx/>
              <a:buNone/>
              <a:tabLst/>
              <a:defRPr/>
            </a:pPr>
            <a:r>
              <a:rPr lang="fr-FR" sz="1000" dirty="0" smtClean="0">
                <a:latin typeface="Times New Roman" charset="0"/>
                <a:cs typeface="Times New Roman" charset="0"/>
              </a:rPr>
              <a:t>Prescriptive to </a:t>
            </a:r>
            <a:r>
              <a:rPr lang="fr-FR" sz="1000" dirty="0" err="1" smtClean="0">
                <a:latin typeface="Times New Roman" charset="0"/>
                <a:cs typeface="Times New Roman" charset="0"/>
              </a:rPr>
              <a:t>result</a:t>
            </a:r>
            <a:r>
              <a:rPr lang="fr-FR" sz="1000" dirty="0" smtClean="0">
                <a:latin typeface="Times New Roman" charset="0"/>
                <a:cs typeface="Times New Roman" charset="0"/>
              </a:rPr>
              <a:t> </a:t>
            </a:r>
            <a:r>
              <a:rPr lang="fr-FR" sz="1000" dirty="0" err="1" smtClean="0">
                <a:latin typeface="Times New Roman" charset="0"/>
                <a:cs typeface="Times New Roman" charset="0"/>
              </a:rPr>
              <a:t>based</a:t>
            </a:r>
            <a:r>
              <a:rPr lang="fr-FR" sz="1000" dirty="0" smtClean="0">
                <a:latin typeface="Times New Roman" charset="0"/>
                <a:cs typeface="Times New Roman" charset="0"/>
              </a:rPr>
              <a:t>: </a:t>
            </a:r>
            <a:r>
              <a:rPr lang="en-US" sz="1000" dirty="0" smtClean="0">
                <a:latin typeface="Times New Roman" charset="0"/>
                <a:cs typeface="Times New Roman" charset="0"/>
              </a:rPr>
              <a:t>Traditional policy-based conditionality has frequently not looked at what is happening to potential beneficiaries and target groups. Linking  BS to results shifts the policy dialogue and encourages both donors and beneficiary countries to look at the actual results of their actions, thus taking their commitments on aid effectiveness seriously.</a:t>
            </a:r>
          </a:p>
          <a:p>
            <a:endParaRPr lang="en-US" dirty="0" smtClean="0"/>
          </a:p>
        </p:txBody>
      </p:sp>
      <p:sp>
        <p:nvSpPr>
          <p:cNvPr id="70660"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Arial" charset="0"/>
              </a:rPr>
              <a:pPr eaLnBrk="1" hangingPunct="1"/>
              <a:t>7</a:t>
            </a:fld>
            <a:endParaRPr lang="en-GB" smtClean="0">
              <a:solidFill>
                <a:schemeClr val="tx1"/>
              </a:solidFill>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8</a:t>
            </a:fld>
            <a:endParaRPr lang="en-GB"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a:spcBef>
                <a:spcPct val="0"/>
              </a:spcBef>
            </a:pPr>
            <a:endParaRPr lang="fr-BE" dirty="0" smtClean="0">
              <a:latin typeface="Times New Roman" charset="0"/>
              <a:cs typeface="Times New Roman" charset="0"/>
            </a:endParaRPr>
          </a:p>
          <a:p>
            <a:pPr>
              <a:spcBef>
                <a:spcPct val="0"/>
              </a:spcBef>
            </a:pPr>
            <a:endParaRPr lang="fr-BE" dirty="0" smtClean="0">
              <a:latin typeface="Times New Roman" charset="0"/>
              <a:cs typeface="Times New Roman" charset="0"/>
            </a:endParaRPr>
          </a:p>
          <a:p>
            <a:pPr>
              <a:spcBef>
                <a:spcPct val="0"/>
              </a:spcBef>
            </a:pPr>
            <a:r>
              <a:rPr lang="fr-BE" dirty="0" err="1" smtClean="0">
                <a:latin typeface="Times New Roman" charset="0"/>
                <a:cs typeface="Times New Roman" charset="0"/>
              </a:rPr>
              <a:t>Because</a:t>
            </a:r>
            <a:r>
              <a:rPr lang="fr-BE" baseline="0" dirty="0" smtClean="0">
                <a:latin typeface="Times New Roman" charset="0"/>
                <a:cs typeface="Times New Roman" charset="0"/>
              </a:rPr>
              <a:t> of </a:t>
            </a:r>
            <a:r>
              <a:rPr lang="fr-BE" baseline="0" dirty="0" err="1" smtClean="0">
                <a:latin typeface="Times New Roman" charset="0"/>
                <a:cs typeface="Times New Roman" charset="0"/>
              </a:rPr>
              <a:t>its</a:t>
            </a:r>
            <a:r>
              <a:rPr lang="fr-BE" baseline="0" dirty="0" smtClean="0">
                <a:latin typeface="Times New Roman" charset="0"/>
                <a:cs typeface="Times New Roman" charset="0"/>
              </a:rPr>
              <a:t> </a:t>
            </a:r>
            <a:r>
              <a:rPr lang="fr-BE" baseline="0" dirty="0" err="1" smtClean="0">
                <a:latin typeface="Times New Roman" charset="0"/>
                <a:cs typeface="Times New Roman" charset="0"/>
              </a:rPr>
              <a:t>characteristics</a:t>
            </a:r>
            <a:r>
              <a:rPr lang="fr-BE" baseline="0" dirty="0" smtClean="0">
                <a:latin typeface="Times New Roman" charset="0"/>
                <a:cs typeface="Times New Roman" charset="0"/>
              </a:rPr>
              <a:t> </a:t>
            </a:r>
            <a:r>
              <a:rPr lang="fr-BE" baseline="0" dirty="0" err="1" smtClean="0">
                <a:latin typeface="Times New Roman" charset="0"/>
                <a:cs typeface="Times New Roman" charset="0"/>
              </a:rPr>
              <a:t>outlines</a:t>
            </a:r>
            <a:r>
              <a:rPr lang="fr-BE" baseline="0" dirty="0" smtClean="0">
                <a:latin typeface="Times New Roman" charset="0"/>
                <a:cs typeface="Times New Roman" charset="0"/>
              </a:rPr>
              <a:t> in </a:t>
            </a:r>
            <a:r>
              <a:rPr lang="fr-BE" baseline="0" dirty="0" err="1" smtClean="0">
                <a:latin typeface="Times New Roman" charset="0"/>
                <a:cs typeface="Times New Roman" charset="0"/>
              </a:rPr>
              <a:t>slides</a:t>
            </a:r>
            <a:r>
              <a:rPr lang="fr-BE" baseline="0" dirty="0" smtClean="0">
                <a:latin typeface="Times New Roman" charset="0"/>
                <a:cs typeface="Times New Roman" charset="0"/>
              </a:rPr>
              <a:t> 7 and 8 BS </a:t>
            </a:r>
            <a:r>
              <a:rPr lang="fr-BE" baseline="0" dirty="0" err="1" smtClean="0">
                <a:latin typeface="Times New Roman" charset="0"/>
                <a:cs typeface="Times New Roman" charset="0"/>
              </a:rPr>
              <a:t>is</a:t>
            </a:r>
            <a:r>
              <a:rPr lang="fr-BE" baseline="0" dirty="0" smtClean="0">
                <a:latin typeface="Times New Roman" charset="0"/>
                <a:cs typeface="Times New Roman" charset="0"/>
              </a:rPr>
              <a:t> an </a:t>
            </a:r>
            <a:r>
              <a:rPr lang="fr-BE" baseline="0" dirty="0" err="1" smtClean="0">
                <a:latin typeface="Times New Roman" charset="0"/>
                <a:cs typeface="Times New Roman" charset="0"/>
              </a:rPr>
              <a:t>ideal</a:t>
            </a:r>
            <a:r>
              <a:rPr lang="fr-BE" baseline="0" dirty="0" smtClean="0">
                <a:latin typeface="Times New Roman" charset="0"/>
                <a:cs typeface="Times New Roman" charset="0"/>
              </a:rPr>
              <a:t> </a:t>
            </a:r>
            <a:r>
              <a:rPr lang="fr-BE" baseline="0" dirty="0" err="1" smtClean="0">
                <a:latin typeface="Times New Roman" charset="0"/>
                <a:cs typeface="Times New Roman" charset="0"/>
              </a:rPr>
              <a:t>modality</a:t>
            </a:r>
            <a:r>
              <a:rPr lang="fr-BE" baseline="0" dirty="0" smtClean="0">
                <a:latin typeface="Times New Roman" charset="0"/>
                <a:cs typeface="Times New Roman" charset="0"/>
              </a:rPr>
              <a:t> to support </a:t>
            </a:r>
            <a:r>
              <a:rPr lang="fr-BE" baseline="0" dirty="0" err="1" smtClean="0">
                <a:latin typeface="Times New Roman" charset="0"/>
                <a:cs typeface="Times New Roman" charset="0"/>
              </a:rPr>
              <a:t>partner</a:t>
            </a:r>
            <a:r>
              <a:rPr lang="fr-BE" baseline="0" dirty="0" smtClean="0">
                <a:latin typeface="Times New Roman" charset="0"/>
                <a:cs typeface="Times New Roman" charset="0"/>
              </a:rPr>
              <a:t> </a:t>
            </a:r>
            <a:r>
              <a:rPr lang="fr-BE" baseline="0" dirty="0" err="1" smtClean="0">
                <a:latin typeface="Times New Roman" charset="0"/>
                <a:cs typeface="Times New Roman" charset="0"/>
              </a:rPr>
              <a:t>sector</a:t>
            </a:r>
            <a:r>
              <a:rPr lang="fr-BE" baseline="0" dirty="0" smtClean="0">
                <a:latin typeface="Times New Roman" charset="0"/>
                <a:cs typeface="Times New Roman" charset="0"/>
              </a:rPr>
              <a:t> or national </a:t>
            </a:r>
            <a:r>
              <a:rPr lang="fr-BE" baseline="0" dirty="0" err="1" smtClean="0">
                <a:latin typeface="Times New Roman" charset="0"/>
                <a:cs typeface="Times New Roman" charset="0"/>
              </a:rPr>
              <a:t>policies</a:t>
            </a:r>
            <a:r>
              <a:rPr lang="fr-BE" baseline="0" dirty="0" smtClean="0">
                <a:latin typeface="Times New Roman" charset="0"/>
                <a:cs typeface="Times New Roman" charset="0"/>
              </a:rPr>
              <a:t>, a </a:t>
            </a:r>
            <a:r>
              <a:rPr lang="fr-BE" baseline="0" dirty="0" err="1" smtClean="0">
                <a:latin typeface="Times New Roman" charset="0"/>
                <a:cs typeface="Times New Roman" charset="0"/>
              </a:rPr>
              <a:t>process</a:t>
            </a:r>
            <a:r>
              <a:rPr lang="en-GB" dirty="0" smtClean="0">
                <a:latin typeface="Times New Roman" charset="0"/>
                <a:cs typeface="Times New Roman" charset="0"/>
              </a:rPr>
              <a:t> that involves promoting coherence between policy, budgeting, institutional reforms and sector results. </a:t>
            </a:r>
          </a:p>
          <a:p>
            <a:pPr>
              <a:spcBef>
                <a:spcPct val="0"/>
              </a:spcBef>
            </a:pPr>
            <a:endParaRPr lang="en-GB" dirty="0" smtClean="0">
              <a:latin typeface="Times New Roman" charset="0"/>
              <a:cs typeface="Times New Roman" charset="0"/>
            </a:endParaRPr>
          </a:p>
          <a:p>
            <a:pPr>
              <a:spcBef>
                <a:spcPct val="0"/>
              </a:spcBef>
            </a:pPr>
            <a:r>
              <a:rPr lang="en-GB" dirty="0" smtClean="0">
                <a:latin typeface="Times New Roman" charset="0"/>
                <a:cs typeface="Times New Roman" charset="0"/>
              </a:rPr>
              <a:t>When the objective of a development initiative is not to support a sector</a:t>
            </a:r>
            <a:r>
              <a:rPr lang="en-GB" baseline="0" dirty="0" smtClean="0">
                <a:latin typeface="Times New Roman" charset="0"/>
                <a:cs typeface="Times New Roman" charset="0"/>
              </a:rPr>
              <a:t> or national policy</a:t>
            </a:r>
            <a:r>
              <a:rPr lang="en-GB" dirty="0" smtClean="0">
                <a:latin typeface="Times New Roman" charset="0"/>
                <a:cs typeface="Times New Roman" charset="0"/>
              </a:rPr>
              <a:t> programme but is more focused, as can be the case of support to discrete activities, stand alone investments or ad hoc technical support, project modalities or pooled funding can be more appropriate. In these cases the costs in terms of foregone use of country systems and foregone support to the entire sector, may be compensated by benefits in terms of faster delivery, lower unit costs or easier procurement of international resources. A case by case assessment of costs and benefits is relevant. (Source: EC guidelines on sector support)</a:t>
            </a:r>
          </a:p>
          <a:p>
            <a:pPr>
              <a:spcBef>
                <a:spcPct val="0"/>
              </a:spcBef>
            </a:pPr>
            <a:endParaRPr lang="en-GB" dirty="0" smtClean="0">
              <a:latin typeface="Times New Roman" charset="0"/>
              <a:cs typeface="Times New Roman" charset="0"/>
            </a:endParaRPr>
          </a:p>
          <a:p>
            <a:pPr>
              <a:spcBef>
                <a:spcPct val="0"/>
              </a:spcBef>
            </a:pPr>
            <a:r>
              <a:rPr lang="fr-BE" dirty="0" smtClean="0">
                <a:latin typeface="Calibri" charset="0"/>
              </a:rPr>
              <a:t>DO NOT USE BS TO FUND A PROJECT!!</a:t>
            </a:r>
          </a:p>
          <a:p>
            <a:endParaRPr lang="en-US" dirty="0" smtClean="0"/>
          </a:p>
        </p:txBody>
      </p:sp>
      <p:sp>
        <p:nvSpPr>
          <p:cNvPr id="70660"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Arial" charset="0"/>
              </a:rPr>
              <a:pPr eaLnBrk="1" hangingPunct="1"/>
              <a:t>9</a:t>
            </a:fld>
            <a:endParaRPr lang="en-GB" smtClean="0">
              <a:solidFill>
                <a:schemeClr val="tx1"/>
              </a:solidFill>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dirty="0"/>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dirty="0"/>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endParaRPr lang="en-GB" dirty="0"/>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endParaRPr lang="en-GB" dirty="0"/>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endParaRPr lang="en-GB" dirty="0"/>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750" y="1628775"/>
            <a:ext cx="8351838" cy="790575"/>
          </a:xfrm>
        </p:spPr>
        <p:txBody>
          <a:bodyPr/>
          <a:lstStyle/>
          <a:p>
            <a:pPr indent="0" algn="ctr" eaLnBrk="1" hangingPunct="1"/>
            <a:r>
              <a:rPr lang="fr-FR" sz="2600" noProof="0" dirty="0" smtClean="0"/>
              <a:t>Formation en appui budgétaire</a:t>
            </a:r>
          </a:p>
        </p:txBody>
      </p:sp>
      <p:sp>
        <p:nvSpPr>
          <p:cNvPr id="3075" name="Rectangle 6"/>
          <p:cNvSpPr>
            <a:spLocks noGrp="1" noChangeArrowheads="1"/>
          </p:cNvSpPr>
          <p:nvPr>
            <p:ph type="subTitle" idx="1"/>
          </p:nvPr>
        </p:nvSpPr>
        <p:spPr>
          <a:xfrm>
            <a:off x="250825" y="2997200"/>
            <a:ext cx="8532813" cy="1728788"/>
          </a:xfrm>
        </p:spPr>
        <p:txBody>
          <a:bodyPr/>
          <a:lstStyle/>
          <a:p>
            <a:pPr algn="ctr" eaLnBrk="1" hangingPunct="1"/>
            <a:r>
              <a:rPr lang="fr-FR" sz="2000" noProof="0" dirty="0" smtClean="0"/>
              <a:t>Module 1</a:t>
            </a:r>
          </a:p>
          <a:p>
            <a:pPr algn="ctr" eaLnBrk="1" hangingPunct="1"/>
            <a:endParaRPr lang="fr-FR" sz="2000" noProof="0" dirty="0" smtClean="0"/>
          </a:p>
          <a:p>
            <a:pPr algn="ctr" eaLnBrk="1" hangingPunct="1"/>
            <a:r>
              <a:rPr lang="fr-BE" sz="2000" dirty="0" smtClean="0"/>
              <a:t>Nouvelle approche pour l’Appui Budgétaire de l’UE et valeurs fondamentales</a:t>
            </a:r>
            <a:endParaRPr lang="fr-FR" sz="2000" noProof="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1196752"/>
            <a:ext cx="8229600" cy="576064"/>
          </a:xfrm>
        </p:spPr>
        <p:txBody>
          <a:bodyPr/>
          <a:lstStyle/>
          <a:p>
            <a:pPr indent="0" algn="ctr" eaLnBrk="1" hangingPunct="1"/>
            <a:r>
              <a:rPr lang="fr-FR" sz="2400" dirty="0" smtClean="0"/>
              <a:t>Bénéfices potentiels de la modalité AB</a:t>
            </a:r>
          </a:p>
        </p:txBody>
      </p:sp>
      <p:sp>
        <p:nvSpPr>
          <p:cNvPr id="5" name="Content Placeholder 1"/>
          <p:cNvSpPr txBox="1">
            <a:spLocks/>
          </p:cNvSpPr>
          <p:nvPr/>
        </p:nvSpPr>
        <p:spPr bwMode="auto">
          <a:xfrm>
            <a:off x="285750" y="1700808"/>
            <a:ext cx="8390706" cy="515719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lvl="1">
              <a:spcBef>
                <a:spcPts val="600"/>
              </a:spcBef>
              <a:spcAft>
                <a:spcPts val="600"/>
              </a:spcAft>
              <a:buFont typeface="Wingdings" pitchFamily="2" charset="2"/>
              <a:buChar char="Ø"/>
            </a:pPr>
            <a:r>
              <a:rPr lang="fr-FR" sz="1600" b="0" i="0" dirty="0" smtClean="0">
                <a:latin typeface="Verdana" charset="0"/>
              </a:rPr>
              <a:t>Renforce l’appropriation du processus de développement et la redevabilité nationale </a:t>
            </a:r>
            <a:endParaRPr lang="fr-FR" sz="1600" b="0" dirty="0" smtClean="0">
              <a:latin typeface="Verdana" charset="0"/>
            </a:endParaRPr>
          </a:p>
          <a:p>
            <a:pPr lvl="1">
              <a:spcBef>
                <a:spcPts val="600"/>
              </a:spcBef>
              <a:spcAft>
                <a:spcPts val="600"/>
              </a:spcAft>
              <a:buFont typeface="Wingdings" pitchFamily="2" charset="2"/>
              <a:buChar char="Ø"/>
            </a:pPr>
            <a:r>
              <a:rPr lang="fr-FR" sz="1600" b="0" dirty="0" smtClean="0">
                <a:latin typeface="Verdana" charset="0"/>
              </a:rPr>
              <a:t>Un meilleur alignement de l’aide avec les priorités nationales, une réduction des coûts de transaction de l’aide et une plus grande harmonisation des procédures bailleurs/donateurs </a:t>
            </a:r>
            <a:r>
              <a:rPr lang="fr-FR" sz="1600" b="0" dirty="0" smtClean="0">
                <a:cs typeface="Times New Roman" charset="0"/>
              </a:rPr>
              <a:t> </a:t>
            </a:r>
            <a:endParaRPr lang="fr-FR" sz="1600" b="0" dirty="0" smtClean="0"/>
          </a:p>
          <a:p>
            <a:pPr lvl="1">
              <a:spcBef>
                <a:spcPts val="600"/>
              </a:spcBef>
              <a:spcAft>
                <a:spcPts val="600"/>
              </a:spcAft>
              <a:buFont typeface="Wingdings" pitchFamily="2" charset="2"/>
              <a:buChar char="Ø"/>
            </a:pPr>
            <a:r>
              <a:rPr lang="fr-FR" sz="1600" b="0" dirty="0" smtClean="0">
                <a:latin typeface="Verdana" charset="0"/>
              </a:rPr>
              <a:t>Une plus grande attention portée sur les résultats à travers un dialogue de politique </a:t>
            </a:r>
          </a:p>
          <a:p>
            <a:pPr lvl="1">
              <a:spcBef>
                <a:spcPts val="600"/>
              </a:spcBef>
              <a:spcAft>
                <a:spcPts val="600"/>
              </a:spcAft>
              <a:buFont typeface="Wingdings" pitchFamily="2" charset="2"/>
              <a:buChar char="Ø"/>
            </a:pPr>
            <a:r>
              <a:rPr lang="fr-FR" sz="1600" b="0" dirty="0" smtClean="0">
                <a:latin typeface="Verdana" charset="0"/>
              </a:rPr>
              <a:t> Améliore le renforcement des structures et des capacités nationales</a:t>
            </a:r>
          </a:p>
          <a:p>
            <a:pPr lvl="1">
              <a:spcBef>
                <a:spcPts val="600"/>
              </a:spcBef>
              <a:spcAft>
                <a:spcPts val="600"/>
              </a:spcAft>
              <a:buFont typeface="Wingdings" pitchFamily="2" charset="2"/>
              <a:buChar char="Ø"/>
            </a:pPr>
            <a:r>
              <a:rPr lang="fr-FR" sz="1600" b="0" dirty="0" smtClean="0">
                <a:latin typeface="Verdana" charset="0"/>
              </a:rPr>
              <a:t> Amélioration de l’efficience de l’aide (“</a:t>
            </a:r>
            <a:r>
              <a:rPr lang="fr-FR" sz="1600" b="0" i="1" dirty="0" smtClean="0">
                <a:latin typeface="Verdana" charset="0"/>
              </a:rPr>
              <a:t>lasting effect</a:t>
            </a:r>
            <a:r>
              <a:rPr lang="fr-FR" sz="1600" b="0" dirty="0" smtClean="0">
                <a:latin typeface="Verdana" charset="0"/>
              </a:rPr>
              <a:t>”) </a:t>
            </a:r>
          </a:p>
          <a:p>
            <a:pPr lvl="1">
              <a:spcBef>
                <a:spcPts val="600"/>
              </a:spcBef>
              <a:spcAft>
                <a:spcPts val="600"/>
              </a:spcAft>
              <a:buFont typeface="Wingdings" pitchFamily="2" charset="2"/>
              <a:buChar char="Ø"/>
            </a:pPr>
            <a:r>
              <a:rPr lang="fr-FR" sz="1600" b="0" i="0" dirty="0" smtClean="0">
                <a:latin typeface="Verdana" charset="0"/>
              </a:rPr>
              <a:t>Un cadre macroéconomique plus </a:t>
            </a:r>
            <a:r>
              <a:rPr lang="fr-FR" sz="1600" b="0" dirty="0" smtClean="0">
                <a:latin typeface="Verdana" charset="0"/>
              </a:rPr>
              <a:t>stable ainsi qu’un cadre plus cohérent pour la politique et les dépenses publiques.</a:t>
            </a:r>
            <a:endParaRPr lang="fr-FR" sz="1600" b="0" i="0" dirty="0" smtClean="0">
              <a:latin typeface="Verdana" charset="0"/>
            </a:endParaRPr>
          </a:p>
          <a:p>
            <a:pPr lvl="1">
              <a:spcBef>
                <a:spcPts val="600"/>
              </a:spcBef>
              <a:spcAft>
                <a:spcPts val="600"/>
              </a:spcAft>
              <a:buFont typeface="Wingdings" pitchFamily="2" charset="2"/>
              <a:buChar char="Ø"/>
            </a:pPr>
            <a:r>
              <a:rPr lang="fr-FR" sz="1600" b="0" i="0" dirty="0" smtClean="0">
                <a:latin typeface="Verdana" charset="0"/>
              </a:rPr>
              <a:t> Amélioration du </a:t>
            </a:r>
            <a:r>
              <a:rPr lang="fr-FR" sz="1600" b="0" dirty="0" smtClean="0">
                <a:latin typeface="Verdana" charset="0"/>
              </a:rPr>
              <a:t>f</a:t>
            </a:r>
            <a:r>
              <a:rPr lang="fr-FR" sz="1600" b="0" i="0" dirty="0" smtClean="0">
                <a:latin typeface="Verdana" charset="0"/>
              </a:rPr>
              <a:t>inancement des secteurs publics.</a:t>
            </a:r>
            <a:endParaRPr lang="fr-FR" sz="1600" dirty="0" smtClean="0">
              <a:latin typeface="Verdana" charset="0"/>
            </a:endParaRPr>
          </a:p>
          <a:p>
            <a:pPr lvl="5">
              <a:spcBef>
                <a:spcPts val="600"/>
              </a:spcBef>
              <a:spcAft>
                <a:spcPts val="600"/>
              </a:spcAft>
              <a:buFont typeface="Wingdings" pitchFamily="2" charset="2"/>
              <a:buChar char="ü"/>
            </a:pPr>
            <a:r>
              <a:rPr lang="en-GB" sz="1600" b="0" i="0" dirty="0" err="1" smtClean="0">
                <a:solidFill>
                  <a:srgbClr val="FF0000"/>
                </a:solidFill>
                <a:latin typeface="Verdana" charset="0"/>
              </a:rPr>
              <a:t>Risques</a:t>
            </a:r>
            <a:r>
              <a:rPr lang="en-GB" sz="1600" b="0" i="0" dirty="0" smtClean="0">
                <a:solidFill>
                  <a:srgbClr val="FF0000"/>
                </a:solidFill>
                <a:latin typeface="Verdana" charset="0"/>
              </a:rPr>
              <a:t> de </a:t>
            </a:r>
            <a:r>
              <a:rPr lang="en-GB" sz="1600" b="0" i="0" dirty="0" err="1" smtClean="0">
                <a:solidFill>
                  <a:srgbClr val="FF0000"/>
                </a:solidFill>
                <a:latin typeface="Verdana" charset="0"/>
              </a:rPr>
              <a:t>facteurs</a:t>
            </a:r>
            <a:r>
              <a:rPr lang="en-GB" sz="1600" b="0" i="0" dirty="0" smtClean="0">
                <a:solidFill>
                  <a:srgbClr val="FF0000"/>
                </a:solidFill>
                <a:latin typeface="Verdana" charset="0"/>
              </a:rPr>
              <a:t> </a:t>
            </a:r>
            <a:r>
              <a:rPr lang="en-GB" sz="1600" b="0" i="0" dirty="0" err="1" smtClean="0">
                <a:solidFill>
                  <a:srgbClr val="FF0000"/>
                </a:solidFill>
                <a:latin typeface="Verdana" charset="0"/>
              </a:rPr>
              <a:t>limitatifs</a:t>
            </a:r>
            <a:r>
              <a:rPr lang="en-GB" sz="1600" b="0" i="0" dirty="0" smtClean="0">
                <a:solidFill>
                  <a:srgbClr val="FF0000"/>
                </a:solidFill>
                <a:latin typeface="Verdana" charset="0"/>
              </a:rPr>
              <a:t>: </a:t>
            </a:r>
            <a:r>
              <a:rPr lang="en-GB" sz="1600" b="0" i="0" dirty="0" err="1" smtClean="0">
                <a:solidFill>
                  <a:srgbClr val="FF0000"/>
                </a:solidFill>
                <a:latin typeface="Verdana" charset="0"/>
              </a:rPr>
              <a:t>trop</a:t>
            </a:r>
            <a:r>
              <a:rPr lang="en-GB" sz="1600" b="0" i="0" dirty="0" smtClean="0">
                <a:solidFill>
                  <a:srgbClr val="FF0000"/>
                </a:solidFill>
                <a:latin typeface="Verdana" charset="0"/>
              </a:rPr>
              <a:t> de </a:t>
            </a:r>
            <a:r>
              <a:rPr lang="en-GB" sz="1600" b="0" i="0" dirty="0" err="1" smtClean="0">
                <a:solidFill>
                  <a:srgbClr val="FF0000"/>
                </a:solidFill>
                <a:latin typeface="Verdana" charset="0"/>
              </a:rPr>
              <a:t>condtions</a:t>
            </a:r>
            <a:r>
              <a:rPr lang="en-GB" sz="1600" b="0" i="0" dirty="0" smtClean="0">
                <a:solidFill>
                  <a:srgbClr val="FF0000"/>
                </a:solidFill>
                <a:latin typeface="Verdana" charset="0"/>
              </a:rPr>
              <a:t> et de </a:t>
            </a:r>
            <a:r>
              <a:rPr lang="en-GB" sz="1600" b="0" i="0" dirty="0" err="1" smtClean="0">
                <a:solidFill>
                  <a:srgbClr val="FF0000"/>
                </a:solidFill>
                <a:latin typeface="Verdana" charset="0"/>
              </a:rPr>
              <a:t>mesures</a:t>
            </a:r>
            <a:r>
              <a:rPr lang="en-GB" sz="1600" b="0" i="0" dirty="0" smtClean="0">
                <a:solidFill>
                  <a:srgbClr val="FF0000"/>
                </a:solidFill>
                <a:latin typeface="Verdana" charset="0"/>
              </a:rPr>
              <a:t> de </a:t>
            </a:r>
            <a:r>
              <a:rPr lang="en-GB" sz="1600" b="0" i="0" dirty="0" err="1" smtClean="0">
                <a:solidFill>
                  <a:srgbClr val="FF0000"/>
                </a:solidFill>
                <a:latin typeface="Verdana" charset="0"/>
              </a:rPr>
              <a:t>précautions</a:t>
            </a:r>
            <a:r>
              <a:rPr lang="en-GB" sz="1600" b="0" i="0" dirty="0" smtClean="0">
                <a:solidFill>
                  <a:srgbClr val="FF0000"/>
                </a:solidFill>
                <a:latin typeface="Verdana" charset="0"/>
              </a:rPr>
              <a:t>, micro management </a:t>
            </a:r>
            <a:r>
              <a:rPr lang="en-GB" sz="1600" dirty="0" smtClean="0">
                <a:solidFill>
                  <a:srgbClr val="FF0000"/>
                </a:solidFill>
                <a:latin typeface="Verdana" charset="0"/>
              </a:rPr>
              <a:t>et</a:t>
            </a:r>
            <a:r>
              <a:rPr lang="en-GB" sz="1600" b="0" i="0" dirty="0" smtClean="0">
                <a:solidFill>
                  <a:srgbClr val="FF0000"/>
                </a:solidFill>
                <a:latin typeface="Verdana" charset="0"/>
              </a:rPr>
              <a:t> conditions </a:t>
            </a:r>
            <a:r>
              <a:rPr lang="en-GB" sz="1600" b="0" i="0" dirty="0" err="1" smtClean="0">
                <a:solidFill>
                  <a:srgbClr val="FF0000"/>
                </a:solidFill>
                <a:latin typeface="Verdana" charset="0"/>
              </a:rPr>
              <a:t>intrusives</a:t>
            </a:r>
            <a:r>
              <a:rPr lang="en-GB" sz="1600" b="0" i="0" dirty="0" smtClean="0">
                <a:solidFill>
                  <a:srgbClr val="FF0000"/>
                </a:solidFill>
                <a:latin typeface="Verdana" charset="0"/>
              </a:rPr>
              <a:t>, </a:t>
            </a:r>
            <a:r>
              <a:rPr lang="en-GB" sz="1600" b="0" i="0" dirty="0" err="1" smtClean="0">
                <a:solidFill>
                  <a:srgbClr val="FF0000"/>
                </a:solidFill>
                <a:latin typeface="Verdana" charset="0"/>
              </a:rPr>
              <a:t>ciblage</a:t>
            </a:r>
            <a:r>
              <a:rPr lang="en-GB" sz="1600" b="0" i="0" dirty="0" smtClean="0">
                <a:solidFill>
                  <a:srgbClr val="FF0000"/>
                </a:solidFill>
                <a:latin typeface="Verdana" charset="0"/>
              </a:rPr>
              <a:t>/audit des </a:t>
            </a:r>
            <a:r>
              <a:rPr lang="en-GB" sz="1600" b="0" i="0" dirty="0" err="1" smtClean="0">
                <a:solidFill>
                  <a:srgbClr val="FF0000"/>
                </a:solidFill>
                <a:latin typeface="Verdana" charset="0"/>
              </a:rPr>
              <a:t>fonds</a:t>
            </a:r>
            <a:r>
              <a:rPr lang="en-GB" sz="1600" b="0" i="0" dirty="0" smtClean="0">
                <a:solidFill>
                  <a:srgbClr val="FF0000"/>
                </a:solidFill>
                <a:latin typeface="Verdana" charset="0"/>
              </a:rPr>
              <a:t> </a:t>
            </a:r>
            <a:r>
              <a:rPr lang="en-GB" sz="1600" b="0" i="0" dirty="0" err="1" smtClean="0">
                <a:solidFill>
                  <a:srgbClr val="FF0000"/>
                </a:solidFill>
                <a:latin typeface="Verdana" charset="0"/>
              </a:rPr>
              <a:t>d’AB</a:t>
            </a:r>
            <a:r>
              <a:rPr lang="en-GB" sz="1600" b="0" i="0" dirty="0" smtClean="0">
                <a:solidFill>
                  <a:srgbClr val="FF0000"/>
                </a:solidFill>
                <a:latin typeface="Verdana" charset="0"/>
              </a:rPr>
              <a:t>...</a:t>
            </a:r>
          </a:p>
          <a:p>
            <a:pPr lvl="5">
              <a:spcBef>
                <a:spcPts val="600"/>
              </a:spcBef>
              <a:spcAft>
                <a:spcPts val="600"/>
              </a:spcAft>
              <a:buFont typeface="Wingdings" pitchFamily="2" charset="2"/>
              <a:buChar char="ü"/>
            </a:pPr>
            <a:r>
              <a:rPr lang="en-GB" sz="1600" dirty="0" smtClean="0">
                <a:solidFill>
                  <a:srgbClr val="FF0000"/>
                </a:solidFill>
                <a:latin typeface="Verdana" charset="0"/>
              </a:rPr>
              <a:t>Deserve an efficient risk management</a:t>
            </a:r>
            <a:r>
              <a:rPr lang="en-GB" sz="1600" dirty="0" smtClean="0">
                <a:latin typeface="Verdana" charset="0"/>
              </a:rPr>
              <a:t>.</a:t>
            </a:r>
            <a:r>
              <a:rPr lang="en-GB" sz="1600" b="0" i="0" dirty="0" smtClean="0">
                <a:latin typeface="Verdana" charset="0"/>
              </a:rPr>
              <a:t> </a:t>
            </a:r>
          </a:p>
          <a:p>
            <a:pPr lvl="2"/>
            <a:r>
              <a:rPr lang="en-GB" i="0" dirty="0" smtClean="0">
                <a:latin typeface="Verdana" charset="0"/>
              </a:rPr>
              <a:t>			</a:t>
            </a:r>
            <a:endParaRPr lang="en-GB" i="0" dirty="0">
              <a:latin typeface="Verdana" charset="0"/>
            </a:endParaRPr>
          </a:p>
        </p:txBody>
      </p:sp>
      <p:pic>
        <p:nvPicPr>
          <p:cNvPr id="3074" name="Picture 2" descr="C:\Users\ffe\AppData\Local\Microsoft\Windows\Temporary Internet Files\Content.IE5\N7WEDT72\MC900434750[1].png"/>
          <p:cNvPicPr>
            <a:picLocks noChangeAspect="1" noChangeArrowheads="1"/>
          </p:cNvPicPr>
          <p:nvPr/>
        </p:nvPicPr>
        <p:blipFill>
          <a:blip r:embed="rId3" cstate="print"/>
          <a:srcRect/>
          <a:stretch>
            <a:fillRect/>
          </a:stretch>
        </p:blipFill>
        <p:spPr bwMode="auto">
          <a:xfrm>
            <a:off x="1403648" y="5877272"/>
            <a:ext cx="1133586" cy="980728"/>
          </a:xfrm>
          <a:prstGeom prst="rect">
            <a:avLst/>
          </a:prstGeom>
          <a:noFill/>
        </p:spPr>
      </p:pic>
      <p:sp>
        <p:nvSpPr>
          <p:cNvPr id="6" name="Slide Number Placeholder 5"/>
          <p:cNvSpPr>
            <a:spLocks noGrp="1"/>
          </p:cNvSpPr>
          <p:nvPr>
            <p:ph type="sldNum" sz="quarter" idx="12"/>
          </p:nvPr>
        </p:nvSpPr>
        <p:spPr/>
        <p:txBody>
          <a:bodyPr/>
          <a:lstStyle/>
          <a:p>
            <a:fld id="{37B83C0C-BC65-4367-9B8A-060D4801009D}" type="slidenum">
              <a:rPr lang="en-GB" smtClean="0"/>
              <a:pPr/>
              <a:t>10</a:t>
            </a:fld>
            <a:endParaRPr lang="en-GB"/>
          </a:p>
        </p:txBody>
      </p:sp>
    </p:spTree>
    <p:extLst>
      <p:ext uri="{BB962C8B-B14F-4D97-AF65-F5344CB8AC3E}">
        <p14:creationId xmlns="" xmlns:p14="http://schemas.microsoft.com/office/powerpoint/2010/main" val="42023094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2800" noProof="0" dirty="0" smtClean="0"/>
              <a:t>Objectif général de l’appui budgétaire</a:t>
            </a:r>
            <a:endParaRPr lang="fr-FR" sz="2800" u="sng" noProof="0" dirty="0"/>
          </a:p>
        </p:txBody>
      </p:sp>
      <p:sp>
        <p:nvSpPr>
          <p:cNvPr id="3" name="Content Placeholder 2"/>
          <p:cNvSpPr>
            <a:spLocks noGrp="1"/>
          </p:cNvSpPr>
          <p:nvPr>
            <p:ph idx="1"/>
          </p:nvPr>
        </p:nvSpPr>
        <p:spPr>
          <a:xfrm>
            <a:off x="457200" y="2204865"/>
            <a:ext cx="8229600" cy="4320480"/>
          </a:xfrm>
        </p:spPr>
        <p:txBody>
          <a:bodyPr/>
          <a:lstStyle/>
          <a:p>
            <a:pPr lvl="1">
              <a:buNone/>
            </a:pPr>
            <a:endParaRPr lang="fr-FR" sz="2400" b="0" i="0" noProof="0" dirty="0" smtClean="0"/>
          </a:p>
          <a:p>
            <a:pPr lvl="1">
              <a:buFont typeface="Wingdings" pitchFamily="2" charset="2"/>
              <a:buChar char="Ø"/>
            </a:pPr>
            <a:r>
              <a:rPr lang="fr-FR" sz="2400" b="0" i="0" noProof="0" dirty="0" smtClean="0"/>
              <a:t>Contribuer à éradiquer la pauvreté</a:t>
            </a:r>
          </a:p>
          <a:p>
            <a:pPr lvl="1">
              <a:buFont typeface="Wingdings" pitchFamily="2" charset="2"/>
              <a:buChar char="Ø"/>
            </a:pPr>
            <a:endParaRPr lang="fr-FR" sz="2400" b="0" i="0" noProof="0" dirty="0" smtClean="0"/>
          </a:p>
          <a:p>
            <a:pPr lvl="1">
              <a:buFont typeface="Wingdings" pitchFamily="2" charset="2"/>
              <a:buChar char="Ø"/>
            </a:pPr>
            <a:r>
              <a:rPr lang="fr-FR" sz="2400" b="0" dirty="0" smtClean="0"/>
              <a:t>Promouvoir la croissance durable et inclusive</a:t>
            </a:r>
          </a:p>
          <a:p>
            <a:pPr lvl="1">
              <a:buNone/>
            </a:pPr>
            <a:endParaRPr lang="fr-FR" sz="2400" b="0" dirty="0" smtClean="0"/>
          </a:p>
          <a:p>
            <a:pPr lvl="1">
              <a:buFont typeface="Wingdings" pitchFamily="2" charset="2"/>
              <a:buChar char="Ø"/>
            </a:pPr>
            <a:r>
              <a:rPr lang="fr-FR" sz="2400" b="0" i="0" noProof="0" dirty="0" smtClean="0"/>
              <a:t>Consolider la démocratie</a:t>
            </a:r>
          </a:p>
          <a:p>
            <a:pPr lvl="1">
              <a:buNone/>
            </a:pPr>
            <a:endParaRPr lang="fr-FR" sz="2400" b="0" noProof="0" dirty="0" smtClean="0"/>
          </a:p>
          <a:p>
            <a:pPr lvl="2">
              <a:buFont typeface="Wingdings" pitchFamily="2" charset="2"/>
              <a:buChar char="Ø"/>
            </a:pPr>
            <a:r>
              <a:rPr lang="fr-FR" sz="1800" i="0" dirty="0" smtClean="0"/>
              <a:t>La nouvelle approche de l’UE vise à renforcer le partenariat entre elle et les pays partenaires pour concourir à ces trois objectifs.</a:t>
            </a:r>
            <a:endParaRPr lang="fr-FR" sz="1800" b="0" i="0" noProof="0" dirty="0" smtClean="0"/>
          </a:p>
        </p:txBody>
      </p:sp>
      <p:sp>
        <p:nvSpPr>
          <p:cNvPr id="4" name="Slide Number Placeholder 3"/>
          <p:cNvSpPr>
            <a:spLocks noGrp="1"/>
          </p:cNvSpPr>
          <p:nvPr>
            <p:ph type="sldNum" sz="quarter" idx="12"/>
          </p:nvPr>
        </p:nvSpPr>
        <p:spPr/>
        <p:txBody>
          <a:bodyPr/>
          <a:lstStyle/>
          <a:p>
            <a:fld id="{37B83C0C-BC65-4367-9B8A-060D4801009D}" type="slidenum">
              <a:rPr lang="en-GB" smtClean="0"/>
              <a:pPr/>
              <a:t>11</a:t>
            </a:fld>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95288" y="1339850"/>
            <a:ext cx="8229600" cy="576263"/>
          </a:xfrm>
        </p:spPr>
        <p:txBody>
          <a:bodyPr/>
          <a:lstStyle/>
          <a:p>
            <a:pPr eaLnBrk="1" hangingPunct="1"/>
            <a:r>
              <a:rPr lang="fr-FR" sz="2600" dirty="0" smtClean="0"/>
              <a:t>Objectifs spécifiques du programme d’AB</a:t>
            </a:r>
            <a:endParaRPr lang="en-GB" sz="2600" dirty="0" smtClean="0"/>
          </a:p>
        </p:txBody>
      </p:sp>
      <p:sp>
        <p:nvSpPr>
          <p:cNvPr id="4099" name="Rectangle 3"/>
          <p:cNvSpPr>
            <a:spLocks noGrp="1" noChangeArrowheads="1"/>
          </p:cNvSpPr>
          <p:nvPr>
            <p:ph type="body" idx="1"/>
          </p:nvPr>
        </p:nvSpPr>
        <p:spPr>
          <a:xfrm>
            <a:off x="457200" y="1989138"/>
            <a:ext cx="8229600" cy="4680222"/>
          </a:xfrm>
        </p:spPr>
        <p:txBody>
          <a:bodyPr/>
          <a:lstStyle/>
          <a:p>
            <a:pPr marL="457200" lvl="1" indent="0" eaLnBrk="1" hangingPunct="1">
              <a:lnSpc>
                <a:spcPct val="130000"/>
              </a:lnSpc>
              <a:spcBef>
                <a:spcPct val="0"/>
              </a:spcBef>
              <a:spcAft>
                <a:spcPts val="0"/>
              </a:spcAft>
              <a:buFontTx/>
              <a:buNone/>
              <a:defRPr/>
            </a:pPr>
            <a:r>
              <a:rPr lang="fr-FR" b="0" dirty="0" smtClean="0">
                <a:solidFill>
                  <a:schemeClr val="accent6"/>
                </a:solidFill>
              </a:rPr>
              <a:t>Formulation  d’OS fondés sur deux principes:</a:t>
            </a:r>
          </a:p>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6"/>
                </a:solidFill>
              </a:rPr>
              <a:t>Alignement avec les politiques, les priorités et les objectifs du pays partenaire</a:t>
            </a:r>
          </a:p>
          <a:p>
            <a:pPr marL="933450" lvl="1" indent="-476250" eaLnBrk="1" hangingPunct="1">
              <a:lnSpc>
                <a:spcPct val="130000"/>
              </a:lnSpc>
              <a:spcBef>
                <a:spcPct val="0"/>
              </a:spcBef>
              <a:spcAft>
                <a:spcPts val="0"/>
              </a:spcAft>
              <a:buFont typeface="Wingdings" pitchFamily="2" charset="2"/>
              <a:buChar char="§"/>
              <a:defRPr/>
            </a:pPr>
            <a:r>
              <a:rPr lang="fr-FR" b="0" dirty="0" smtClean="0">
                <a:solidFill>
                  <a:schemeClr val="accent6"/>
                </a:solidFill>
              </a:rPr>
              <a:t>Cohérence avec les politiques de développement de l’UE</a:t>
            </a:r>
          </a:p>
          <a:p>
            <a:pPr marL="457200" lvl="1" indent="0" eaLnBrk="1" hangingPunct="1">
              <a:lnSpc>
                <a:spcPct val="130000"/>
              </a:lnSpc>
              <a:spcBef>
                <a:spcPct val="0"/>
              </a:spcBef>
              <a:spcAft>
                <a:spcPts val="0"/>
              </a:spcAft>
              <a:buFontTx/>
              <a:buNone/>
              <a:defRPr/>
            </a:pPr>
            <a:r>
              <a:rPr lang="fr-FR" b="0" dirty="0" smtClean="0">
                <a:solidFill>
                  <a:schemeClr val="accent6"/>
                </a:solidFill>
              </a:rPr>
              <a:t>Les objectifs spécifiques doivent également refléter les enjeux clés du développement énoncés par l’UE (COM sur l’AB – cf. ci-après)</a:t>
            </a:r>
            <a:endParaRPr lang="en-US" b="1" dirty="0" smtClean="0">
              <a:solidFill>
                <a:schemeClr val="accent6"/>
              </a:solidFill>
            </a:endParaRPr>
          </a:p>
          <a:p>
            <a:pPr eaLnBrk="1" hangingPunct="1">
              <a:buClrTx/>
              <a:buFontTx/>
              <a:buNone/>
              <a:defRPr/>
            </a:pPr>
            <a:r>
              <a:rPr lang="en-US" dirty="0" smtClean="0">
                <a:solidFill>
                  <a:schemeClr val="accent6"/>
                </a:solidFill>
              </a:rPr>
              <a:t>			</a:t>
            </a:r>
            <a:r>
              <a:rPr lang="fr-FR" sz="1600" i="0" dirty="0" smtClean="0">
                <a:solidFill>
                  <a:srgbClr val="FF0000"/>
                </a:solidFill>
              </a:rPr>
              <a:t>Les objectifs spécifiques par type de contrats d’appui 		budgétaire  sont spécifiés  en annexe 2 des lignes 			directrices.</a:t>
            </a:r>
          </a:p>
          <a:p>
            <a:pPr eaLnBrk="1" hangingPunct="1">
              <a:defRPr/>
            </a:pPr>
            <a:endParaRPr lang="en-US" dirty="0" smtClean="0"/>
          </a:p>
        </p:txBody>
      </p:sp>
      <p:pic>
        <p:nvPicPr>
          <p:cNvPr id="1027" name="Picture 3" descr="C:\Users\ffe\AppData\Local\Microsoft\Windows\Temporary Internet Files\Content.IE5\QU2VKJNX\MM900234751[1].gif"/>
          <p:cNvPicPr>
            <a:picLocks noChangeAspect="1" noChangeArrowheads="1" noCrop="1"/>
          </p:cNvPicPr>
          <p:nvPr/>
        </p:nvPicPr>
        <p:blipFill>
          <a:blip r:embed="rId3" cstate="print"/>
          <a:srcRect/>
          <a:stretch>
            <a:fillRect/>
          </a:stretch>
        </p:blipFill>
        <p:spPr bwMode="auto">
          <a:xfrm>
            <a:off x="1115616" y="5445224"/>
            <a:ext cx="971550" cy="1069851"/>
          </a:xfrm>
          <a:prstGeom prst="rect">
            <a:avLst/>
          </a:prstGeom>
          <a:noFill/>
        </p:spPr>
      </p:pic>
      <p:sp>
        <p:nvSpPr>
          <p:cNvPr id="5" name="Slide Number Placeholder 4"/>
          <p:cNvSpPr>
            <a:spLocks noGrp="1"/>
          </p:cNvSpPr>
          <p:nvPr>
            <p:ph type="sldNum" sz="quarter" idx="12"/>
          </p:nvPr>
        </p:nvSpPr>
        <p:spPr/>
        <p:txBody>
          <a:bodyPr/>
          <a:lstStyle/>
          <a:p>
            <a:fld id="{37B83C0C-BC65-4367-9B8A-060D4801009D}" type="slidenum">
              <a:rPr lang="en-GB" smtClean="0"/>
              <a:pPr/>
              <a:t>12</a:t>
            </a:fld>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08721"/>
            <a:ext cx="8353176" cy="359692"/>
          </a:xfrm>
        </p:spPr>
        <p:txBody>
          <a:bodyPr/>
          <a:lstStyle/>
          <a:p>
            <a:pPr indent="0" eaLnBrk="1" hangingPunct="1"/>
            <a:r>
              <a:rPr lang="en-GB" sz="2600" dirty="0" smtClean="0"/>
              <a:t>   </a:t>
            </a:r>
          </a:p>
        </p:txBody>
      </p:sp>
      <p:sp>
        <p:nvSpPr>
          <p:cNvPr id="4" name="Slide Number Placeholder 3"/>
          <p:cNvSpPr>
            <a:spLocks noGrp="1"/>
          </p:cNvSpPr>
          <p:nvPr>
            <p:ph type="sldNum" sz="quarter" idx="12"/>
          </p:nvPr>
        </p:nvSpPr>
        <p:spPr/>
        <p:txBody>
          <a:bodyPr/>
          <a:lstStyle/>
          <a:p>
            <a:pPr>
              <a:defRPr/>
            </a:pPr>
            <a:fld id="{169B6146-A884-4BE3-A370-902881A248EF}" type="slidenum">
              <a:rPr lang="en-GB" smtClean="0"/>
              <a:pPr>
                <a:defRPr/>
              </a:pPr>
              <a:t>13</a:t>
            </a:fld>
            <a:endParaRPr lang="en-GB"/>
          </a:p>
        </p:txBody>
      </p:sp>
      <p:grpSp>
        <p:nvGrpSpPr>
          <p:cNvPr id="3" name="Group 8"/>
          <p:cNvGrpSpPr>
            <a:grpSpLocks noChangeAspect="1"/>
          </p:cNvGrpSpPr>
          <p:nvPr/>
        </p:nvGrpSpPr>
        <p:grpSpPr bwMode="auto">
          <a:xfrm>
            <a:off x="600076" y="1134163"/>
            <a:ext cx="8277224" cy="4873626"/>
            <a:chOff x="431" y="799"/>
            <a:chExt cx="5214" cy="3070"/>
          </a:xfrm>
        </p:grpSpPr>
        <p:sp>
          <p:nvSpPr>
            <p:cNvPr id="5" name="AutoShape 7"/>
            <p:cNvSpPr>
              <a:spLocks noChangeAspect="1" noChangeArrowheads="1" noTextEdit="1"/>
            </p:cNvSpPr>
            <p:nvPr/>
          </p:nvSpPr>
          <p:spPr bwMode="auto">
            <a:xfrm>
              <a:off x="431" y="869"/>
              <a:ext cx="4989" cy="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Rectangle 9"/>
            <p:cNvSpPr>
              <a:spLocks noChangeArrowheads="1"/>
            </p:cNvSpPr>
            <p:nvPr/>
          </p:nvSpPr>
          <p:spPr bwMode="auto">
            <a:xfrm>
              <a:off x="431" y="799"/>
              <a:ext cx="3961"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800" b="1" i="0" u="none" strike="noStrike" cap="none" normalizeH="0" baseline="0" dirty="0" smtClean="0">
                  <a:ln>
                    <a:noFill/>
                  </a:ln>
                  <a:solidFill>
                    <a:srgbClr val="000000"/>
                  </a:solidFill>
                  <a:effectLst/>
                  <a:cs typeface="Arial" pitchFamily="34" charset="0"/>
                </a:rPr>
                <a:t>Logique d’intervention de l’appui budgétaire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10"/>
            <p:cNvSpPr>
              <a:spLocks noChangeArrowheads="1"/>
            </p:cNvSpPr>
            <p:nvPr/>
          </p:nvSpPr>
          <p:spPr bwMode="auto">
            <a:xfrm>
              <a:off x="1772" y="868"/>
              <a:ext cx="167" cy="2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Verdana" pitchFamily="34" charset="0"/>
                  <a:cs typeface="Arial" pitchFamily="34" charset="0"/>
                </a:rPr>
                <a:t>c</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11"/>
            <p:cNvSpPr>
              <a:spLocks noChangeArrowheads="1"/>
            </p:cNvSpPr>
            <p:nvPr/>
          </p:nvSpPr>
          <p:spPr bwMode="auto">
            <a:xfrm>
              <a:off x="1855" y="868"/>
              <a:ext cx="132" cy="2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12"/>
            <p:cNvSpPr>
              <a:spLocks noChangeArrowheads="1"/>
            </p:cNvSpPr>
            <p:nvPr/>
          </p:nvSpPr>
          <p:spPr bwMode="auto">
            <a:xfrm>
              <a:off x="5359" y="868"/>
              <a:ext cx="51" cy="1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13"/>
            <p:cNvSpPr>
              <a:spLocks noChangeArrowheads="1"/>
            </p:cNvSpPr>
            <p:nvPr/>
          </p:nvSpPr>
          <p:spPr bwMode="auto">
            <a:xfrm>
              <a:off x="3322" y="868"/>
              <a:ext cx="132" cy="2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14"/>
            <p:cNvSpPr>
              <a:spLocks noChangeArrowheads="1"/>
            </p:cNvSpPr>
            <p:nvPr/>
          </p:nvSpPr>
          <p:spPr bwMode="auto">
            <a:xfrm>
              <a:off x="3369" y="868"/>
              <a:ext cx="132" cy="2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15"/>
            <p:cNvSpPr>
              <a:spLocks noChangeArrowheads="1"/>
            </p:cNvSpPr>
            <p:nvPr/>
          </p:nvSpPr>
          <p:spPr bwMode="auto">
            <a:xfrm>
              <a:off x="431" y="1020"/>
              <a:ext cx="2891" cy="14"/>
            </a:xfrm>
            <a:prstGeom prst="rect">
              <a:avLst/>
            </a:prstGeom>
            <a:solidFill>
              <a:srgbClr val="0000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Rectangle 16"/>
            <p:cNvSpPr>
              <a:spLocks noChangeArrowheads="1"/>
            </p:cNvSpPr>
            <p:nvPr/>
          </p:nvSpPr>
          <p:spPr bwMode="auto">
            <a:xfrm>
              <a:off x="431" y="1127"/>
              <a:ext cx="530"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rgbClr val="000000"/>
                  </a:solidFill>
                  <a:effectLst/>
                  <a:cs typeface="Arial" pitchFamily="34" charset="0"/>
                </a:rPr>
                <a:t>Intrants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Rectangle 18"/>
            <p:cNvSpPr>
              <a:spLocks noChangeArrowheads="1"/>
            </p:cNvSpPr>
            <p:nvPr/>
          </p:nvSpPr>
          <p:spPr bwMode="auto">
            <a:xfrm>
              <a:off x="805" y="1127"/>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19"/>
            <p:cNvSpPr>
              <a:spLocks noChangeArrowheads="1"/>
            </p:cNvSpPr>
            <p:nvPr/>
          </p:nvSpPr>
          <p:spPr bwMode="auto">
            <a:xfrm>
              <a:off x="431" y="1368"/>
              <a:ext cx="91"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Rectangle 20"/>
            <p:cNvSpPr>
              <a:spLocks noChangeArrowheads="1"/>
            </p:cNvSpPr>
            <p:nvPr/>
          </p:nvSpPr>
          <p:spPr bwMode="auto">
            <a:xfrm>
              <a:off x="431" y="1610"/>
              <a:ext cx="497"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rgbClr val="000000"/>
                  </a:solidFill>
                  <a:effectLst/>
                  <a:cs typeface="Arial" pitchFamily="34" charset="0"/>
                </a:rPr>
                <a:t>Extrants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21"/>
            <p:cNvSpPr>
              <a:spLocks noChangeArrowheads="1"/>
            </p:cNvSpPr>
            <p:nvPr/>
          </p:nvSpPr>
          <p:spPr bwMode="auto">
            <a:xfrm>
              <a:off x="770" y="1610"/>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000000"/>
                  </a:solidFill>
                  <a:effectLst/>
                  <a:latin typeface="Verdana"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Rectangle 22"/>
            <p:cNvSpPr>
              <a:spLocks noChangeArrowheads="1"/>
            </p:cNvSpPr>
            <p:nvPr/>
          </p:nvSpPr>
          <p:spPr bwMode="auto">
            <a:xfrm>
              <a:off x="431" y="1813"/>
              <a:ext cx="421"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mn-lt"/>
                  <a:cs typeface="Arial" pitchFamily="34" charset="0"/>
                </a:rPr>
                <a:t>directs</a:t>
              </a:r>
            </a:p>
          </p:txBody>
        </p:sp>
        <p:sp>
          <p:nvSpPr>
            <p:cNvPr id="20" name="Rectangle 23"/>
            <p:cNvSpPr>
              <a:spLocks noChangeArrowheads="1"/>
            </p:cNvSpPr>
            <p:nvPr/>
          </p:nvSpPr>
          <p:spPr bwMode="auto">
            <a:xfrm>
              <a:off x="805" y="1750"/>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24"/>
            <p:cNvSpPr>
              <a:spLocks noChangeArrowheads="1"/>
            </p:cNvSpPr>
            <p:nvPr/>
          </p:nvSpPr>
          <p:spPr bwMode="auto">
            <a:xfrm>
              <a:off x="866" y="1750"/>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25"/>
            <p:cNvSpPr>
              <a:spLocks noChangeArrowheads="1"/>
            </p:cNvSpPr>
            <p:nvPr/>
          </p:nvSpPr>
          <p:spPr bwMode="auto">
            <a:xfrm>
              <a:off x="431" y="1991"/>
              <a:ext cx="91"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26"/>
            <p:cNvSpPr>
              <a:spLocks noChangeArrowheads="1"/>
            </p:cNvSpPr>
            <p:nvPr/>
          </p:nvSpPr>
          <p:spPr bwMode="auto">
            <a:xfrm>
              <a:off x="438" y="2231"/>
              <a:ext cx="497"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mn-lt"/>
                  <a:cs typeface="Arial" pitchFamily="34" charset="0"/>
                </a:rPr>
                <a:t>Extrant</a:t>
              </a:r>
              <a:r>
                <a:rPr kumimoji="0" lang="en-US" sz="1300" b="1" i="0" u="none" strike="noStrike" cap="none" normalizeH="0" baseline="0" dirty="0" smtClean="0">
                  <a:ln>
                    <a:noFill/>
                  </a:ln>
                  <a:solidFill>
                    <a:schemeClr val="tx1"/>
                  </a:solidFill>
                  <a:effectLst/>
                  <a:latin typeface="+mn-lt"/>
                  <a:cs typeface="Arial" pitchFamily="34" charset="0"/>
                </a:rPr>
                <a:t>s</a:t>
              </a:r>
            </a:p>
          </p:txBody>
        </p:sp>
        <p:sp>
          <p:nvSpPr>
            <p:cNvPr id="24" name="Rectangle 27"/>
            <p:cNvSpPr>
              <a:spLocks noChangeArrowheads="1"/>
            </p:cNvSpPr>
            <p:nvPr/>
          </p:nvSpPr>
          <p:spPr bwMode="auto">
            <a:xfrm>
              <a:off x="896" y="2232"/>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28"/>
            <p:cNvSpPr>
              <a:spLocks noChangeArrowheads="1"/>
            </p:cNvSpPr>
            <p:nvPr/>
          </p:nvSpPr>
          <p:spPr bwMode="auto">
            <a:xfrm>
              <a:off x="431" y="2372"/>
              <a:ext cx="406"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chemeClr val="tx1"/>
                  </a:solidFill>
                  <a:effectLst/>
                  <a:latin typeface="+mn-lt"/>
                  <a:cs typeface="Arial" pitchFamily="34" charset="0"/>
                </a:rPr>
                <a:t>induits</a:t>
              </a:r>
            </a:p>
          </p:txBody>
        </p:sp>
        <p:sp>
          <p:nvSpPr>
            <p:cNvPr id="26" name="Rectangle 29"/>
            <p:cNvSpPr>
              <a:spLocks noChangeArrowheads="1"/>
            </p:cNvSpPr>
            <p:nvPr/>
          </p:nvSpPr>
          <p:spPr bwMode="auto">
            <a:xfrm>
              <a:off x="805" y="2372"/>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30"/>
            <p:cNvSpPr>
              <a:spLocks noChangeArrowheads="1"/>
            </p:cNvSpPr>
            <p:nvPr/>
          </p:nvSpPr>
          <p:spPr bwMode="auto">
            <a:xfrm>
              <a:off x="866" y="2372"/>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Rectangle 31"/>
            <p:cNvSpPr>
              <a:spLocks noChangeArrowheads="1"/>
            </p:cNvSpPr>
            <p:nvPr/>
          </p:nvSpPr>
          <p:spPr bwMode="auto">
            <a:xfrm>
              <a:off x="431" y="2613"/>
              <a:ext cx="91"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32"/>
            <p:cNvSpPr>
              <a:spLocks noChangeArrowheads="1"/>
            </p:cNvSpPr>
            <p:nvPr/>
          </p:nvSpPr>
          <p:spPr bwMode="auto">
            <a:xfrm>
              <a:off x="431" y="2855"/>
              <a:ext cx="91"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 name="Rectangle 33"/>
            <p:cNvSpPr>
              <a:spLocks noChangeArrowheads="1"/>
            </p:cNvSpPr>
            <p:nvPr/>
          </p:nvSpPr>
          <p:spPr bwMode="auto">
            <a:xfrm>
              <a:off x="431" y="3096"/>
              <a:ext cx="552"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1300" b="1" dirty="0" smtClean="0">
                  <a:solidFill>
                    <a:srgbClr val="000000"/>
                  </a:solidFill>
                  <a:cs typeface="Arial" pitchFamily="34" charset="0"/>
                </a:rPr>
                <a:t>Résultats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Rectangle 34"/>
            <p:cNvSpPr>
              <a:spLocks noChangeArrowheads="1"/>
            </p:cNvSpPr>
            <p:nvPr/>
          </p:nvSpPr>
          <p:spPr bwMode="auto">
            <a:xfrm>
              <a:off x="935" y="3096"/>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52" name="Rectangle 35"/>
            <p:cNvSpPr>
              <a:spLocks noChangeArrowheads="1"/>
            </p:cNvSpPr>
            <p:nvPr/>
          </p:nvSpPr>
          <p:spPr bwMode="auto">
            <a:xfrm>
              <a:off x="1074" y="3148"/>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53" name="Rectangle 36"/>
            <p:cNvSpPr>
              <a:spLocks noChangeArrowheads="1"/>
            </p:cNvSpPr>
            <p:nvPr/>
          </p:nvSpPr>
          <p:spPr bwMode="auto">
            <a:xfrm>
              <a:off x="431" y="3336"/>
              <a:ext cx="91"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4" name="Rectangle 37"/>
            <p:cNvSpPr>
              <a:spLocks noChangeArrowheads="1"/>
            </p:cNvSpPr>
            <p:nvPr/>
          </p:nvSpPr>
          <p:spPr bwMode="auto">
            <a:xfrm>
              <a:off x="431" y="3577"/>
              <a:ext cx="429"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Impac</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5" name="Rectangle 38"/>
            <p:cNvSpPr>
              <a:spLocks noChangeArrowheads="1"/>
            </p:cNvSpPr>
            <p:nvPr/>
          </p:nvSpPr>
          <p:spPr bwMode="auto">
            <a:xfrm>
              <a:off x="789" y="3577"/>
              <a:ext cx="4570"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6" name="Rectangle 39"/>
            <p:cNvSpPr>
              <a:spLocks noChangeArrowheads="1"/>
            </p:cNvSpPr>
            <p:nvPr/>
          </p:nvSpPr>
          <p:spPr bwMode="auto">
            <a:xfrm>
              <a:off x="5101" y="3577"/>
              <a:ext cx="167"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7" name="Rectangle 40"/>
            <p:cNvSpPr>
              <a:spLocks noChangeArrowheads="1"/>
            </p:cNvSpPr>
            <p:nvPr/>
          </p:nvSpPr>
          <p:spPr bwMode="auto">
            <a:xfrm>
              <a:off x="5205" y="3577"/>
              <a:ext cx="419"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58" name="Rectangle 41"/>
            <p:cNvSpPr>
              <a:spLocks noChangeArrowheads="1"/>
            </p:cNvSpPr>
            <p:nvPr/>
          </p:nvSpPr>
          <p:spPr bwMode="auto">
            <a:xfrm>
              <a:off x="5550" y="3577"/>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4" name="Group 44"/>
            <p:cNvGrpSpPr>
              <a:grpSpLocks/>
            </p:cNvGrpSpPr>
            <p:nvPr/>
          </p:nvGrpSpPr>
          <p:grpSpPr bwMode="auto">
            <a:xfrm>
              <a:off x="1023" y="1085"/>
              <a:ext cx="1171" cy="340"/>
              <a:chOff x="1023" y="1085"/>
              <a:chExt cx="1171" cy="340"/>
            </a:xfrm>
          </p:grpSpPr>
          <p:sp>
            <p:nvSpPr>
              <p:cNvPr id="1265" name="Rectangle 42"/>
              <p:cNvSpPr>
                <a:spLocks noChangeArrowheads="1"/>
              </p:cNvSpPr>
              <p:nvPr/>
            </p:nvSpPr>
            <p:spPr bwMode="auto">
              <a:xfrm>
                <a:off x="1023" y="1104"/>
                <a:ext cx="926" cy="32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66" name="Rectangle 43"/>
              <p:cNvSpPr>
                <a:spLocks noChangeArrowheads="1"/>
              </p:cNvSpPr>
              <p:nvPr/>
            </p:nvSpPr>
            <p:spPr bwMode="auto">
              <a:xfrm>
                <a:off x="1268" y="1085"/>
                <a:ext cx="926" cy="321"/>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160" name="Rectangle 45"/>
            <p:cNvSpPr>
              <a:spLocks noChangeArrowheads="1"/>
            </p:cNvSpPr>
            <p:nvPr/>
          </p:nvSpPr>
          <p:spPr bwMode="auto">
            <a:xfrm>
              <a:off x="1562" y="1125"/>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61" name="Rectangle 46"/>
            <p:cNvSpPr>
              <a:spLocks noChangeArrowheads="1"/>
            </p:cNvSpPr>
            <p:nvPr/>
          </p:nvSpPr>
          <p:spPr bwMode="auto">
            <a:xfrm>
              <a:off x="1627" y="1125"/>
              <a:ext cx="351"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rgbClr val="000000"/>
                  </a:solidFill>
                  <a:effectLst/>
                  <a:latin typeface="Verdana" pitchFamily="34" charset="0"/>
                  <a:cs typeface="Arial" pitchFamily="34" charset="0"/>
                </a:rPr>
                <a:t>Fond</a:t>
              </a:r>
              <a:r>
                <a:rPr kumimoji="0" lang="en-US" sz="1300" b="1" i="0" u="none" strike="noStrike" cap="none" normalizeH="0" baseline="0" dirty="0" smtClean="0">
                  <a:ln>
                    <a:noFill/>
                  </a:ln>
                  <a:solidFill>
                    <a:srgbClr val="000000"/>
                  </a:solidFill>
                  <a:effectLst/>
                  <a:latin typeface="Verdana" pitchFamily="34" charset="0"/>
                  <a:cs typeface="Arial" pitchFamily="34" charset="0"/>
                </a:rPr>
                <a:t>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62" name="Rectangle 47"/>
            <p:cNvSpPr>
              <a:spLocks noChangeArrowheads="1"/>
            </p:cNvSpPr>
            <p:nvPr/>
          </p:nvSpPr>
          <p:spPr bwMode="auto">
            <a:xfrm>
              <a:off x="1829" y="1125"/>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59" name="Group 50"/>
            <p:cNvGrpSpPr>
              <a:grpSpLocks/>
            </p:cNvGrpSpPr>
            <p:nvPr/>
          </p:nvGrpSpPr>
          <p:grpSpPr bwMode="auto">
            <a:xfrm>
              <a:off x="3367" y="1569"/>
              <a:ext cx="2050" cy="502"/>
              <a:chOff x="3367" y="1569"/>
              <a:chExt cx="2050" cy="502"/>
            </a:xfrm>
          </p:grpSpPr>
          <p:sp>
            <p:nvSpPr>
              <p:cNvPr id="1263" name="Rectangle 48"/>
              <p:cNvSpPr>
                <a:spLocks noChangeArrowheads="1"/>
              </p:cNvSpPr>
              <p:nvPr/>
            </p:nvSpPr>
            <p:spPr bwMode="auto">
              <a:xfrm>
                <a:off x="3367" y="1569"/>
                <a:ext cx="2050" cy="50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64" name="Rectangle 49"/>
              <p:cNvSpPr>
                <a:spLocks noChangeArrowheads="1"/>
              </p:cNvSpPr>
              <p:nvPr/>
            </p:nvSpPr>
            <p:spPr bwMode="auto">
              <a:xfrm>
                <a:off x="3367" y="1569"/>
                <a:ext cx="2050" cy="502"/>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164" name="Rectangle 51"/>
            <p:cNvSpPr>
              <a:spLocks noChangeArrowheads="1"/>
            </p:cNvSpPr>
            <p:nvPr/>
          </p:nvSpPr>
          <p:spPr bwMode="auto">
            <a:xfrm>
              <a:off x="3618" y="1611"/>
              <a:ext cx="36"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000000"/>
                  </a:solidFill>
                  <a:effectLst/>
                  <a:latin typeface="Verdana"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65" name="Rectangle 52"/>
            <p:cNvSpPr>
              <a:spLocks noChangeArrowheads="1"/>
            </p:cNvSpPr>
            <p:nvPr/>
          </p:nvSpPr>
          <p:spPr bwMode="auto">
            <a:xfrm>
              <a:off x="3437" y="1631"/>
              <a:ext cx="1869" cy="3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fr-FR" sz="1300" b="1" dirty="0">
                  <a:solidFill>
                    <a:schemeClr val="tx1"/>
                  </a:solidFill>
                </a:rPr>
                <a:t>Relations améliorées entre l’assistance </a:t>
              </a:r>
              <a:r>
                <a:rPr lang="fr-FR" sz="1300" b="1" dirty="0" smtClean="0">
                  <a:solidFill>
                    <a:schemeClr val="tx1"/>
                  </a:solidFill>
                </a:rPr>
                <a:t>extérieure et </a:t>
              </a:r>
              <a:r>
                <a:rPr lang="fr-FR" sz="1300" b="1" dirty="0">
                  <a:solidFill>
                    <a:schemeClr val="tx1"/>
                  </a:solidFill>
                </a:rPr>
                <a:t>les </a:t>
              </a:r>
              <a:r>
                <a:rPr lang="fr-FR" sz="1300" b="1" dirty="0" smtClean="0">
                  <a:solidFill>
                    <a:schemeClr val="tx1"/>
                  </a:solidFill>
                </a:rPr>
                <a:t>politiques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66" name="Rectangle 53"/>
            <p:cNvSpPr>
              <a:spLocks noChangeArrowheads="1"/>
            </p:cNvSpPr>
            <p:nvPr/>
          </p:nvSpPr>
          <p:spPr bwMode="auto">
            <a:xfrm>
              <a:off x="4112" y="1891"/>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67" name="Rectangle 54"/>
            <p:cNvSpPr>
              <a:spLocks noChangeArrowheads="1"/>
            </p:cNvSpPr>
            <p:nvPr/>
          </p:nvSpPr>
          <p:spPr bwMode="auto">
            <a:xfrm>
              <a:off x="4547" y="1891"/>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69" name="Rectangle 55"/>
            <p:cNvSpPr>
              <a:spLocks noChangeArrowheads="1"/>
            </p:cNvSpPr>
            <p:nvPr/>
          </p:nvSpPr>
          <p:spPr bwMode="auto">
            <a:xfrm>
              <a:off x="4674" y="1891"/>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63" name="Group 58"/>
            <p:cNvGrpSpPr>
              <a:grpSpLocks/>
            </p:cNvGrpSpPr>
            <p:nvPr/>
          </p:nvGrpSpPr>
          <p:grpSpPr bwMode="auto">
            <a:xfrm>
              <a:off x="2586" y="2194"/>
              <a:ext cx="1231" cy="382"/>
              <a:chOff x="2586" y="2194"/>
              <a:chExt cx="1231" cy="382"/>
            </a:xfrm>
          </p:grpSpPr>
          <p:sp>
            <p:nvSpPr>
              <p:cNvPr id="1261" name="Rectangle 56"/>
              <p:cNvSpPr>
                <a:spLocks noChangeArrowheads="1"/>
              </p:cNvSpPr>
              <p:nvPr/>
            </p:nvSpPr>
            <p:spPr bwMode="auto">
              <a:xfrm>
                <a:off x="2586" y="2194"/>
                <a:ext cx="1231" cy="38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62" name="Rectangle 57"/>
              <p:cNvSpPr>
                <a:spLocks noChangeArrowheads="1"/>
              </p:cNvSpPr>
              <p:nvPr/>
            </p:nvSpPr>
            <p:spPr bwMode="auto">
              <a:xfrm>
                <a:off x="2586" y="2194"/>
                <a:ext cx="1231" cy="382"/>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171" name="Rectangle 59"/>
            <p:cNvSpPr>
              <a:spLocks noChangeArrowheads="1"/>
            </p:cNvSpPr>
            <p:nvPr/>
          </p:nvSpPr>
          <p:spPr bwMode="auto">
            <a:xfrm>
              <a:off x="2608" y="2194"/>
              <a:ext cx="1168" cy="3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rgbClr val="000000"/>
                  </a:solidFill>
                  <a:effectLst/>
                  <a:cs typeface="Arial" pitchFamily="34" charset="0"/>
                </a:rPr>
                <a:t>Institutions publiques renforcées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72" name="Rectangle 60"/>
            <p:cNvSpPr>
              <a:spLocks noChangeArrowheads="1"/>
            </p:cNvSpPr>
            <p:nvPr/>
          </p:nvSpPr>
          <p:spPr bwMode="auto">
            <a:xfrm>
              <a:off x="2608" y="2384"/>
              <a:ext cx="1168"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74" name="Rectangle 62"/>
            <p:cNvSpPr>
              <a:spLocks noChangeArrowheads="1"/>
            </p:cNvSpPr>
            <p:nvPr/>
          </p:nvSpPr>
          <p:spPr bwMode="auto">
            <a:xfrm>
              <a:off x="3524" y="2517"/>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68" name="Group 65"/>
            <p:cNvGrpSpPr>
              <a:grpSpLocks/>
            </p:cNvGrpSpPr>
            <p:nvPr/>
          </p:nvGrpSpPr>
          <p:grpSpPr bwMode="auto">
            <a:xfrm>
              <a:off x="2273" y="1079"/>
              <a:ext cx="937" cy="321"/>
              <a:chOff x="2273" y="1079"/>
              <a:chExt cx="937" cy="321"/>
            </a:xfrm>
          </p:grpSpPr>
          <p:sp>
            <p:nvSpPr>
              <p:cNvPr id="1259" name="Rectangle 63"/>
              <p:cNvSpPr>
                <a:spLocks noChangeArrowheads="1"/>
              </p:cNvSpPr>
              <p:nvPr/>
            </p:nvSpPr>
            <p:spPr bwMode="auto">
              <a:xfrm>
                <a:off x="2273" y="1079"/>
                <a:ext cx="937" cy="32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60" name="Rectangle 64"/>
              <p:cNvSpPr>
                <a:spLocks noChangeArrowheads="1"/>
              </p:cNvSpPr>
              <p:nvPr/>
            </p:nvSpPr>
            <p:spPr bwMode="auto">
              <a:xfrm>
                <a:off x="2273" y="1079"/>
                <a:ext cx="937" cy="321"/>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176" name="Rectangle 66"/>
            <p:cNvSpPr>
              <a:spLocks noChangeArrowheads="1"/>
            </p:cNvSpPr>
            <p:nvPr/>
          </p:nvSpPr>
          <p:spPr bwMode="auto">
            <a:xfrm>
              <a:off x="2471" y="1110"/>
              <a:ext cx="519"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000000"/>
                  </a:solidFill>
                  <a:effectLst/>
                  <a:latin typeface="Verdana" pitchFamily="34" charset="0"/>
                  <a:cs typeface="Arial" pitchFamily="34" charset="0"/>
                </a:rPr>
                <a:t>Dialogue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77" name="Rectangle 67"/>
            <p:cNvSpPr>
              <a:spLocks noChangeArrowheads="1"/>
            </p:cNvSpPr>
            <p:nvPr/>
          </p:nvSpPr>
          <p:spPr bwMode="auto">
            <a:xfrm>
              <a:off x="2500" y="1261"/>
              <a:ext cx="520"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rgbClr val="000000"/>
                  </a:solidFill>
                  <a:effectLst/>
                  <a:cs typeface="Arial" pitchFamily="34" charset="0"/>
                </a:rPr>
                <a:t>politique</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78" name="Rectangle 68"/>
            <p:cNvSpPr>
              <a:spLocks noChangeArrowheads="1"/>
            </p:cNvSpPr>
            <p:nvPr/>
          </p:nvSpPr>
          <p:spPr bwMode="auto">
            <a:xfrm>
              <a:off x="2985" y="1261"/>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70" name="Group 71"/>
            <p:cNvGrpSpPr>
              <a:grpSpLocks/>
            </p:cNvGrpSpPr>
            <p:nvPr/>
          </p:nvGrpSpPr>
          <p:grpSpPr bwMode="auto">
            <a:xfrm>
              <a:off x="4368" y="1083"/>
              <a:ext cx="1042" cy="325"/>
              <a:chOff x="4368" y="1083"/>
              <a:chExt cx="1042" cy="325"/>
            </a:xfrm>
          </p:grpSpPr>
          <p:sp>
            <p:nvSpPr>
              <p:cNvPr id="1257" name="Rectangle 69"/>
              <p:cNvSpPr>
                <a:spLocks noChangeArrowheads="1"/>
              </p:cNvSpPr>
              <p:nvPr/>
            </p:nvSpPr>
            <p:spPr bwMode="auto">
              <a:xfrm>
                <a:off x="4368" y="1083"/>
                <a:ext cx="1042" cy="3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58" name="Rectangle 70"/>
              <p:cNvSpPr>
                <a:spLocks noChangeArrowheads="1"/>
              </p:cNvSpPr>
              <p:nvPr/>
            </p:nvSpPr>
            <p:spPr bwMode="auto">
              <a:xfrm>
                <a:off x="4368" y="1083"/>
                <a:ext cx="1042" cy="325"/>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180" name="Rectangle 72"/>
            <p:cNvSpPr>
              <a:spLocks noChangeArrowheads="1"/>
            </p:cNvSpPr>
            <p:nvPr/>
          </p:nvSpPr>
          <p:spPr bwMode="auto">
            <a:xfrm>
              <a:off x="4495" y="1125"/>
              <a:ext cx="841"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1300" b="1" dirty="0" smtClean="0">
                  <a:solidFill>
                    <a:srgbClr val="000000"/>
                  </a:solidFill>
                  <a:cs typeface="Arial" pitchFamily="34" charset="0"/>
                </a:rPr>
                <a:t>Conditions de</a:t>
              </a:r>
              <a:r>
                <a:rPr kumimoji="0" lang="en-US" sz="1300" b="1" i="0" u="none" strike="noStrike" cap="none" normalizeH="0" baseline="0" dirty="0" smtClean="0">
                  <a:ln>
                    <a:noFill/>
                  </a:ln>
                  <a:solidFill>
                    <a:srgbClr val="000000"/>
                  </a:solidFill>
                  <a:effectLst/>
                  <a:latin typeface="Verdana"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1" name="Rectangle 73"/>
            <p:cNvSpPr>
              <a:spLocks noChangeArrowheads="1"/>
            </p:cNvSpPr>
            <p:nvPr/>
          </p:nvSpPr>
          <p:spPr bwMode="auto">
            <a:xfrm>
              <a:off x="4429" y="1244"/>
              <a:ext cx="851"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sz="1300" b="1" dirty="0" smtClean="0">
                  <a:solidFill>
                    <a:srgbClr val="000000"/>
                  </a:solidFill>
                  <a:cs typeface="Arial" pitchFamily="34" charset="0"/>
                </a:rPr>
                <a:t>déboursement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2" name="Rectangle 74"/>
            <p:cNvSpPr>
              <a:spLocks noChangeArrowheads="1"/>
            </p:cNvSpPr>
            <p:nvPr/>
          </p:nvSpPr>
          <p:spPr bwMode="auto">
            <a:xfrm>
              <a:off x="5181" y="1265"/>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73" name="Group 77"/>
            <p:cNvGrpSpPr>
              <a:grpSpLocks/>
            </p:cNvGrpSpPr>
            <p:nvPr/>
          </p:nvGrpSpPr>
          <p:grpSpPr bwMode="auto">
            <a:xfrm>
              <a:off x="1273" y="1566"/>
              <a:ext cx="1940" cy="493"/>
              <a:chOff x="1273" y="1566"/>
              <a:chExt cx="1940" cy="493"/>
            </a:xfrm>
          </p:grpSpPr>
          <p:sp>
            <p:nvSpPr>
              <p:cNvPr id="1255" name="Rectangle 75"/>
              <p:cNvSpPr>
                <a:spLocks noChangeArrowheads="1"/>
              </p:cNvSpPr>
              <p:nvPr/>
            </p:nvSpPr>
            <p:spPr bwMode="auto">
              <a:xfrm>
                <a:off x="1273" y="1566"/>
                <a:ext cx="1940" cy="493"/>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56" name="Rectangle 76"/>
              <p:cNvSpPr>
                <a:spLocks noChangeArrowheads="1"/>
              </p:cNvSpPr>
              <p:nvPr/>
            </p:nvSpPr>
            <p:spPr bwMode="auto">
              <a:xfrm>
                <a:off x="1273" y="1566"/>
                <a:ext cx="1940" cy="493"/>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184" name="Rectangle 78"/>
            <p:cNvSpPr>
              <a:spLocks noChangeArrowheads="1"/>
            </p:cNvSpPr>
            <p:nvPr/>
          </p:nvSpPr>
          <p:spPr bwMode="auto">
            <a:xfrm>
              <a:off x="1342" y="1609"/>
              <a:ext cx="1875" cy="3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fr-FR" sz="1300" b="1" dirty="0" smtClean="0">
                  <a:solidFill>
                    <a:schemeClr val="tx1"/>
                  </a:solidFill>
                </a:rPr>
                <a:t>Relations </a:t>
              </a:r>
              <a:r>
                <a:rPr lang="fr-FR" sz="1300" b="1" dirty="0">
                  <a:solidFill>
                    <a:schemeClr val="tx1"/>
                  </a:solidFill>
                </a:rPr>
                <a:t>améliorées entre l’assistance </a:t>
              </a:r>
              <a:r>
                <a:rPr lang="fr-FR" sz="1300" b="1" dirty="0" smtClean="0">
                  <a:solidFill>
                    <a:schemeClr val="tx1"/>
                  </a:solidFill>
                </a:rPr>
                <a:t>extérieure et </a:t>
              </a:r>
              <a:r>
                <a:rPr lang="fr-FR" sz="1300" b="1" dirty="0">
                  <a:solidFill>
                    <a:schemeClr val="tx1"/>
                  </a:solidFill>
                </a:rPr>
                <a:t>le budget national</a:t>
              </a:r>
              <a:r>
                <a:rPr lang="fr-FR" sz="1300" b="1" dirty="0"/>
                <a:t>.</a:t>
              </a:r>
              <a:r>
                <a:rPr kumimoji="0" lang="en-US" sz="1300" b="1" i="0" u="none" strike="noStrike" cap="none" normalizeH="0" baseline="0" dirty="0" smtClean="0">
                  <a:ln>
                    <a:noFill/>
                  </a:ln>
                  <a:solidFill>
                    <a:srgbClr val="000000"/>
                  </a:solidFill>
                  <a:effectLst/>
                  <a:latin typeface="Verdana"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5" name="Rectangle 79"/>
            <p:cNvSpPr>
              <a:spLocks noChangeArrowheads="1"/>
            </p:cNvSpPr>
            <p:nvPr/>
          </p:nvSpPr>
          <p:spPr bwMode="auto">
            <a:xfrm>
              <a:off x="1403" y="1748"/>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6" name="Rectangle 80"/>
            <p:cNvSpPr>
              <a:spLocks noChangeArrowheads="1"/>
            </p:cNvSpPr>
            <p:nvPr/>
          </p:nvSpPr>
          <p:spPr bwMode="auto">
            <a:xfrm>
              <a:off x="2046" y="1890"/>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87" name="Rectangle 81"/>
            <p:cNvSpPr>
              <a:spLocks noChangeArrowheads="1"/>
            </p:cNvSpPr>
            <p:nvPr/>
          </p:nvSpPr>
          <p:spPr bwMode="auto">
            <a:xfrm>
              <a:off x="2441" y="1890"/>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75" name="Group 84"/>
            <p:cNvGrpSpPr>
              <a:grpSpLocks/>
            </p:cNvGrpSpPr>
            <p:nvPr/>
          </p:nvGrpSpPr>
          <p:grpSpPr bwMode="auto">
            <a:xfrm>
              <a:off x="3311" y="1083"/>
              <a:ext cx="981" cy="321"/>
              <a:chOff x="3311" y="1083"/>
              <a:chExt cx="981" cy="321"/>
            </a:xfrm>
          </p:grpSpPr>
          <p:sp>
            <p:nvSpPr>
              <p:cNvPr id="1253" name="Rectangle 82"/>
              <p:cNvSpPr>
                <a:spLocks noChangeArrowheads="1"/>
              </p:cNvSpPr>
              <p:nvPr/>
            </p:nvSpPr>
            <p:spPr bwMode="auto">
              <a:xfrm>
                <a:off x="3311" y="1083"/>
                <a:ext cx="981" cy="32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54" name="Rectangle 83"/>
              <p:cNvSpPr>
                <a:spLocks noChangeArrowheads="1"/>
              </p:cNvSpPr>
              <p:nvPr/>
            </p:nvSpPr>
            <p:spPr bwMode="auto">
              <a:xfrm>
                <a:off x="3311" y="1083"/>
                <a:ext cx="981" cy="321"/>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189" name="Rectangle 85"/>
            <p:cNvSpPr>
              <a:spLocks noChangeArrowheads="1"/>
            </p:cNvSpPr>
            <p:nvPr/>
          </p:nvSpPr>
          <p:spPr bwMode="auto">
            <a:xfrm>
              <a:off x="3560" y="1125"/>
              <a:ext cx="720"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rgbClr val="000000"/>
                  </a:solidFill>
                  <a:effectLst/>
                  <a:cs typeface="Arial" pitchFamily="34" charset="0"/>
                </a:rPr>
                <a:t>Capacité de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90" name="Rectangle 86"/>
            <p:cNvSpPr>
              <a:spLocks noChangeArrowheads="1"/>
            </p:cNvSpPr>
            <p:nvPr/>
          </p:nvSpPr>
          <p:spPr bwMode="auto">
            <a:xfrm>
              <a:off x="3434" y="1247"/>
              <a:ext cx="910"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rgbClr val="000000"/>
                  </a:solidFill>
                  <a:effectLst/>
                  <a:cs typeface="Arial" pitchFamily="34" charset="0"/>
                </a:rPr>
                <a:t>développement</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91" name="Rectangle 87"/>
            <p:cNvSpPr>
              <a:spLocks noChangeArrowheads="1"/>
            </p:cNvSpPr>
            <p:nvPr/>
          </p:nvSpPr>
          <p:spPr bwMode="auto">
            <a:xfrm>
              <a:off x="4169" y="1247"/>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79" name="Group 90"/>
            <p:cNvGrpSpPr>
              <a:grpSpLocks/>
            </p:cNvGrpSpPr>
            <p:nvPr/>
          </p:nvGrpSpPr>
          <p:grpSpPr bwMode="auto">
            <a:xfrm>
              <a:off x="2586" y="2625"/>
              <a:ext cx="1238" cy="361"/>
              <a:chOff x="2586" y="2625"/>
              <a:chExt cx="1238" cy="361"/>
            </a:xfrm>
          </p:grpSpPr>
          <p:sp>
            <p:nvSpPr>
              <p:cNvPr id="1251" name="Rectangle 88"/>
              <p:cNvSpPr>
                <a:spLocks noChangeArrowheads="1"/>
              </p:cNvSpPr>
              <p:nvPr/>
            </p:nvSpPr>
            <p:spPr bwMode="auto">
              <a:xfrm>
                <a:off x="2622" y="2625"/>
                <a:ext cx="1202" cy="36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52" name="Rectangle 89"/>
              <p:cNvSpPr>
                <a:spLocks noChangeArrowheads="1"/>
              </p:cNvSpPr>
              <p:nvPr/>
            </p:nvSpPr>
            <p:spPr bwMode="auto">
              <a:xfrm>
                <a:off x="2586" y="2625"/>
                <a:ext cx="1238" cy="361"/>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193" name="Rectangle 91"/>
            <p:cNvSpPr>
              <a:spLocks noChangeArrowheads="1"/>
            </p:cNvSpPr>
            <p:nvPr/>
          </p:nvSpPr>
          <p:spPr bwMode="auto">
            <a:xfrm>
              <a:off x="2586" y="2666"/>
              <a:ext cx="1215" cy="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rgbClr val="000000"/>
                  </a:solidFill>
                  <a:effectLst/>
                  <a:cs typeface="Arial" pitchFamily="34" charset="0"/>
                </a:rPr>
                <a:t>Dépenses publiques améliorées</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94" name="Rectangle 92"/>
            <p:cNvSpPr>
              <a:spLocks noChangeArrowheads="1"/>
            </p:cNvSpPr>
            <p:nvPr/>
          </p:nvSpPr>
          <p:spPr bwMode="auto">
            <a:xfrm>
              <a:off x="3294" y="2666"/>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95" name="Rectangle 93"/>
            <p:cNvSpPr>
              <a:spLocks noChangeArrowheads="1"/>
            </p:cNvSpPr>
            <p:nvPr/>
          </p:nvSpPr>
          <p:spPr bwMode="auto">
            <a:xfrm>
              <a:off x="3328" y="2666"/>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96" name="Rectangle 94"/>
            <p:cNvSpPr>
              <a:spLocks noChangeArrowheads="1"/>
            </p:cNvSpPr>
            <p:nvPr/>
          </p:nvSpPr>
          <p:spPr bwMode="auto">
            <a:xfrm>
              <a:off x="2947" y="2805"/>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97" name="Rectangle 95"/>
            <p:cNvSpPr>
              <a:spLocks noChangeArrowheads="1"/>
            </p:cNvSpPr>
            <p:nvPr/>
          </p:nvSpPr>
          <p:spPr bwMode="auto">
            <a:xfrm>
              <a:off x="3463" y="2805"/>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83" name="Group 98"/>
            <p:cNvGrpSpPr>
              <a:grpSpLocks/>
            </p:cNvGrpSpPr>
            <p:nvPr/>
          </p:nvGrpSpPr>
          <p:grpSpPr bwMode="auto">
            <a:xfrm>
              <a:off x="1268" y="2194"/>
              <a:ext cx="1216" cy="382"/>
              <a:chOff x="1268" y="2194"/>
              <a:chExt cx="1216" cy="382"/>
            </a:xfrm>
          </p:grpSpPr>
          <p:sp>
            <p:nvSpPr>
              <p:cNvPr id="1249" name="Rectangle 96"/>
              <p:cNvSpPr>
                <a:spLocks noChangeArrowheads="1"/>
              </p:cNvSpPr>
              <p:nvPr/>
            </p:nvSpPr>
            <p:spPr bwMode="auto">
              <a:xfrm>
                <a:off x="1268" y="2194"/>
                <a:ext cx="1216" cy="382"/>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50" name="Rectangle 97"/>
              <p:cNvSpPr>
                <a:spLocks noChangeArrowheads="1"/>
              </p:cNvSpPr>
              <p:nvPr/>
            </p:nvSpPr>
            <p:spPr bwMode="auto">
              <a:xfrm>
                <a:off x="1268" y="2194"/>
                <a:ext cx="1216" cy="382"/>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199" name="Rectangle 99"/>
            <p:cNvSpPr>
              <a:spLocks noChangeArrowheads="1"/>
            </p:cNvSpPr>
            <p:nvPr/>
          </p:nvSpPr>
          <p:spPr bwMode="auto">
            <a:xfrm>
              <a:off x="1320" y="2196"/>
              <a:ext cx="1111" cy="3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rgbClr val="000000"/>
                  </a:solidFill>
                  <a:effectLst/>
                  <a:cs typeface="Arial" pitchFamily="34" charset="0"/>
                </a:rPr>
                <a:t>Politiques du gouvernement  renforcées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0" name="Rectangle 100"/>
            <p:cNvSpPr>
              <a:spLocks noChangeArrowheads="1"/>
            </p:cNvSpPr>
            <p:nvPr/>
          </p:nvSpPr>
          <p:spPr bwMode="auto">
            <a:xfrm>
              <a:off x="1475" y="2377"/>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1" name="Rectangle 101"/>
            <p:cNvSpPr>
              <a:spLocks noChangeArrowheads="1"/>
            </p:cNvSpPr>
            <p:nvPr/>
          </p:nvSpPr>
          <p:spPr bwMode="auto">
            <a:xfrm>
              <a:off x="2278" y="2377"/>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000000"/>
                  </a:solidFill>
                  <a:effectLst/>
                  <a:latin typeface="Verdana"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188" name="Group 104"/>
            <p:cNvGrpSpPr>
              <a:grpSpLocks/>
            </p:cNvGrpSpPr>
            <p:nvPr/>
          </p:nvGrpSpPr>
          <p:grpSpPr bwMode="auto">
            <a:xfrm>
              <a:off x="3990" y="2194"/>
              <a:ext cx="1420" cy="717"/>
              <a:chOff x="3990" y="2194"/>
              <a:chExt cx="1420" cy="717"/>
            </a:xfrm>
          </p:grpSpPr>
          <p:sp>
            <p:nvSpPr>
              <p:cNvPr id="1247" name="Rectangle 102"/>
              <p:cNvSpPr>
                <a:spLocks noChangeArrowheads="1"/>
              </p:cNvSpPr>
              <p:nvPr/>
            </p:nvSpPr>
            <p:spPr bwMode="auto">
              <a:xfrm>
                <a:off x="3990" y="2194"/>
                <a:ext cx="1420" cy="717"/>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48" name="Rectangle 103"/>
              <p:cNvSpPr>
                <a:spLocks noChangeArrowheads="1"/>
              </p:cNvSpPr>
              <p:nvPr/>
            </p:nvSpPr>
            <p:spPr bwMode="auto">
              <a:xfrm>
                <a:off x="3990" y="2194"/>
                <a:ext cx="1420" cy="717"/>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203" name="Rectangle 105"/>
            <p:cNvSpPr>
              <a:spLocks noChangeArrowheads="1"/>
            </p:cNvSpPr>
            <p:nvPr/>
          </p:nvSpPr>
          <p:spPr bwMode="auto">
            <a:xfrm>
              <a:off x="4236" y="2237"/>
              <a:ext cx="1070" cy="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r>
                <a:rPr lang="fr-FR" sz="1300" b="1" dirty="0">
                  <a:solidFill>
                    <a:schemeClr val="tx1"/>
                  </a:solidFill>
                </a:rPr>
                <a:t>missions de service public renforcées.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4" name="Rectangle 106"/>
            <p:cNvSpPr>
              <a:spLocks noChangeArrowheads="1"/>
            </p:cNvSpPr>
            <p:nvPr/>
          </p:nvSpPr>
          <p:spPr bwMode="auto">
            <a:xfrm>
              <a:off x="4256" y="2374"/>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5" name="Rectangle 107"/>
            <p:cNvSpPr>
              <a:spLocks noChangeArrowheads="1"/>
            </p:cNvSpPr>
            <p:nvPr/>
          </p:nvSpPr>
          <p:spPr bwMode="auto">
            <a:xfrm>
              <a:off x="5146" y="2374"/>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92" name="Group 110"/>
            <p:cNvGrpSpPr>
              <a:grpSpLocks/>
            </p:cNvGrpSpPr>
            <p:nvPr/>
          </p:nvGrpSpPr>
          <p:grpSpPr bwMode="auto">
            <a:xfrm>
              <a:off x="3990" y="3490"/>
              <a:ext cx="1420" cy="374"/>
              <a:chOff x="3990" y="3490"/>
              <a:chExt cx="1420" cy="374"/>
            </a:xfrm>
          </p:grpSpPr>
          <p:sp>
            <p:nvSpPr>
              <p:cNvPr id="1245" name="Rectangle 108"/>
              <p:cNvSpPr>
                <a:spLocks noChangeArrowheads="1"/>
              </p:cNvSpPr>
              <p:nvPr/>
            </p:nvSpPr>
            <p:spPr bwMode="auto">
              <a:xfrm>
                <a:off x="3990" y="3490"/>
                <a:ext cx="1420" cy="374"/>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46" name="Rectangle 109"/>
              <p:cNvSpPr>
                <a:spLocks noChangeArrowheads="1"/>
              </p:cNvSpPr>
              <p:nvPr/>
            </p:nvSpPr>
            <p:spPr bwMode="auto">
              <a:xfrm>
                <a:off x="3990" y="3490"/>
                <a:ext cx="1420" cy="374"/>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207" name="Rectangle 111"/>
            <p:cNvSpPr>
              <a:spLocks noChangeArrowheads="1"/>
            </p:cNvSpPr>
            <p:nvPr/>
          </p:nvSpPr>
          <p:spPr bwMode="auto">
            <a:xfrm>
              <a:off x="4066" y="3518"/>
              <a:ext cx="1216" cy="3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fr-FR" sz="1300" b="1" dirty="0" smtClean="0">
                  <a:solidFill>
                    <a:schemeClr val="tx1"/>
                  </a:solidFill>
                </a:rPr>
                <a:t>Autonomie </a:t>
              </a:r>
              <a:r>
                <a:rPr lang="fr-FR" sz="1300" b="1" dirty="0">
                  <a:solidFill>
                    <a:schemeClr val="tx1"/>
                  </a:solidFill>
                </a:rPr>
                <a:t>et inclusion sociale</a:t>
              </a:r>
              <a:r>
                <a:rPr lang="fr-FR" sz="1800" b="1" dirty="0"/>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8" name="Rectangle 112"/>
            <p:cNvSpPr>
              <a:spLocks noChangeArrowheads="1"/>
            </p:cNvSpPr>
            <p:nvPr/>
          </p:nvSpPr>
          <p:spPr bwMode="auto">
            <a:xfrm>
              <a:off x="4268" y="3672"/>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09" name="Rectangle 113"/>
            <p:cNvSpPr>
              <a:spLocks noChangeArrowheads="1"/>
            </p:cNvSpPr>
            <p:nvPr/>
          </p:nvSpPr>
          <p:spPr bwMode="auto">
            <a:xfrm>
              <a:off x="5133" y="3672"/>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98" name="Group 116"/>
            <p:cNvGrpSpPr>
              <a:grpSpLocks/>
            </p:cNvGrpSpPr>
            <p:nvPr/>
          </p:nvGrpSpPr>
          <p:grpSpPr bwMode="auto">
            <a:xfrm>
              <a:off x="2684" y="3499"/>
              <a:ext cx="1133" cy="365"/>
              <a:chOff x="2684" y="3499"/>
              <a:chExt cx="1133" cy="365"/>
            </a:xfrm>
          </p:grpSpPr>
          <p:sp>
            <p:nvSpPr>
              <p:cNvPr id="1243" name="Rectangle 114"/>
              <p:cNvSpPr>
                <a:spLocks noChangeArrowheads="1"/>
              </p:cNvSpPr>
              <p:nvPr/>
            </p:nvSpPr>
            <p:spPr bwMode="auto">
              <a:xfrm>
                <a:off x="2684" y="3499"/>
                <a:ext cx="1133" cy="36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44" name="Rectangle 115"/>
              <p:cNvSpPr>
                <a:spLocks noChangeArrowheads="1"/>
              </p:cNvSpPr>
              <p:nvPr/>
            </p:nvSpPr>
            <p:spPr bwMode="auto">
              <a:xfrm>
                <a:off x="2684" y="3499"/>
                <a:ext cx="1133" cy="365"/>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211" name="Rectangle 117"/>
            <p:cNvSpPr>
              <a:spLocks noChangeArrowheads="1"/>
            </p:cNvSpPr>
            <p:nvPr/>
          </p:nvSpPr>
          <p:spPr bwMode="auto">
            <a:xfrm>
              <a:off x="2825" y="3560"/>
              <a:ext cx="976" cy="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1300" b="1" i="0" u="none" strike="noStrike" cap="none" normalizeH="0" baseline="0" dirty="0" smtClean="0">
                  <a:ln>
                    <a:noFill/>
                  </a:ln>
                  <a:solidFill>
                    <a:srgbClr val="000000"/>
                  </a:solidFill>
                  <a:effectLst/>
                  <a:cs typeface="Arial" pitchFamily="34" charset="0"/>
                </a:rPr>
                <a:t>Réduction de la pauvreté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2" name="Rectangle 118"/>
            <p:cNvSpPr>
              <a:spLocks noChangeArrowheads="1"/>
            </p:cNvSpPr>
            <p:nvPr/>
          </p:nvSpPr>
          <p:spPr bwMode="auto">
            <a:xfrm>
              <a:off x="2981" y="3682"/>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3" name="Rectangle 119"/>
            <p:cNvSpPr>
              <a:spLocks noChangeArrowheads="1"/>
            </p:cNvSpPr>
            <p:nvPr/>
          </p:nvSpPr>
          <p:spPr bwMode="auto">
            <a:xfrm>
              <a:off x="3520" y="3682"/>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202" name="Group 122"/>
            <p:cNvGrpSpPr>
              <a:grpSpLocks/>
            </p:cNvGrpSpPr>
            <p:nvPr/>
          </p:nvGrpSpPr>
          <p:grpSpPr bwMode="auto">
            <a:xfrm>
              <a:off x="1211" y="3068"/>
              <a:ext cx="4204" cy="361"/>
              <a:chOff x="1211" y="3068"/>
              <a:chExt cx="4204" cy="361"/>
            </a:xfrm>
          </p:grpSpPr>
          <p:sp>
            <p:nvSpPr>
              <p:cNvPr id="1241" name="Rectangle 120"/>
              <p:cNvSpPr>
                <a:spLocks noChangeArrowheads="1"/>
              </p:cNvSpPr>
              <p:nvPr/>
            </p:nvSpPr>
            <p:spPr bwMode="auto">
              <a:xfrm>
                <a:off x="1211" y="3068"/>
                <a:ext cx="4204" cy="36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42" name="Rectangle 121"/>
              <p:cNvSpPr>
                <a:spLocks noChangeArrowheads="1"/>
              </p:cNvSpPr>
              <p:nvPr/>
            </p:nvSpPr>
            <p:spPr bwMode="auto">
              <a:xfrm>
                <a:off x="1211" y="3068"/>
                <a:ext cx="4204" cy="361"/>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215" name="Rectangle 123"/>
            <p:cNvSpPr>
              <a:spLocks noChangeArrowheads="1"/>
            </p:cNvSpPr>
            <p:nvPr/>
          </p:nvSpPr>
          <p:spPr bwMode="auto">
            <a:xfrm>
              <a:off x="1288" y="3110"/>
              <a:ext cx="4018" cy="4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r>
                <a:rPr lang="fr-FR" sz="1300" b="1" dirty="0" smtClean="0">
                  <a:solidFill>
                    <a:schemeClr val="tx1"/>
                  </a:solidFill>
                </a:rPr>
                <a:t>Réponses </a:t>
              </a:r>
              <a:r>
                <a:rPr lang="fr-FR" sz="1300" b="1" dirty="0">
                  <a:solidFill>
                    <a:schemeClr val="tx1"/>
                  </a:solidFill>
                </a:rPr>
                <a:t>positives des bénéficiaires à une gestion améliorée des politiques et des missions de service public.</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6" name="Rectangle 124"/>
            <p:cNvSpPr>
              <a:spLocks noChangeArrowheads="1"/>
            </p:cNvSpPr>
            <p:nvPr/>
          </p:nvSpPr>
          <p:spPr bwMode="auto">
            <a:xfrm>
              <a:off x="2285" y="3110"/>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7" name="Rectangle 125"/>
            <p:cNvSpPr>
              <a:spLocks noChangeArrowheads="1"/>
            </p:cNvSpPr>
            <p:nvPr/>
          </p:nvSpPr>
          <p:spPr bwMode="auto">
            <a:xfrm>
              <a:off x="2345" y="3110"/>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18" name="Rectangle 126"/>
            <p:cNvSpPr>
              <a:spLocks noChangeArrowheads="1"/>
            </p:cNvSpPr>
            <p:nvPr/>
          </p:nvSpPr>
          <p:spPr bwMode="auto">
            <a:xfrm>
              <a:off x="2380" y="3110"/>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19" name="Rectangle 127"/>
            <p:cNvSpPr>
              <a:spLocks noChangeArrowheads="1"/>
            </p:cNvSpPr>
            <p:nvPr/>
          </p:nvSpPr>
          <p:spPr bwMode="auto">
            <a:xfrm>
              <a:off x="2759" y="3110"/>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0" name="Rectangle 128"/>
            <p:cNvSpPr>
              <a:spLocks noChangeArrowheads="1"/>
            </p:cNvSpPr>
            <p:nvPr/>
          </p:nvSpPr>
          <p:spPr bwMode="auto">
            <a:xfrm>
              <a:off x="2825" y="3110"/>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1" name="Rectangle 129"/>
            <p:cNvSpPr>
              <a:spLocks noChangeArrowheads="1"/>
            </p:cNvSpPr>
            <p:nvPr/>
          </p:nvSpPr>
          <p:spPr bwMode="auto">
            <a:xfrm>
              <a:off x="3484" y="3110"/>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2" name="Rectangle 130"/>
            <p:cNvSpPr>
              <a:spLocks noChangeArrowheads="1"/>
            </p:cNvSpPr>
            <p:nvPr/>
          </p:nvSpPr>
          <p:spPr bwMode="auto">
            <a:xfrm>
              <a:off x="4889" y="3110"/>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23" name="Rectangle 131"/>
            <p:cNvSpPr>
              <a:spLocks noChangeArrowheads="1"/>
            </p:cNvSpPr>
            <p:nvPr/>
          </p:nvSpPr>
          <p:spPr bwMode="auto">
            <a:xfrm>
              <a:off x="1288" y="3249"/>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4" name="Rectangle 132"/>
            <p:cNvSpPr>
              <a:spLocks noChangeArrowheads="1"/>
            </p:cNvSpPr>
            <p:nvPr/>
          </p:nvSpPr>
          <p:spPr bwMode="auto">
            <a:xfrm>
              <a:off x="1342" y="3249"/>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5" name="Rectangle 133"/>
            <p:cNvSpPr>
              <a:spLocks noChangeArrowheads="1"/>
            </p:cNvSpPr>
            <p:nvPr/>
          </p:nvSpPr>
          <p:spPr bwMode="auto">
            <a:xfrm>
              <a:off x="1888" y="3249"/>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26" name="Rectangle 134"/>
            <p:cNvSpPr>
              <a:spLocks noChangeArrowheads="1"/>
            </p:cNvSpPr>
            <p:nvPr/>
          </p:nvSpPr>
          <p:spPr bwMode="auto">
            <a:xfrm>
              <a:off x="1923" y="3249"/>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7" name="Rectangle 135"/>
            <p:cNvSpPr>
              <a:spLocks noChangeArrowheads="1"/>
            </p:cNvSpPr>
            <p:nvPr/>
          </p:nvSpPr>
          <p:spPr bwMode="auto">
            <a:xfrm>
              <a:off x="3217" y="3249"/>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8" name="Rectangle 136"/>
            <p:cNvSpPr>
              <a:spLocks noChangeArrowheads="1"/>
            </p:cNvSpPr>
            <p:nvPr/>
          </p:nvSpPr>
          <p:spPr bwMode="auto">
            <a:xfrm>
              <a:off x="3902" y="3249"/>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29" name="Rectangle 137"/>
            <p:cNvSpPr>
              <a:spLocks noChangeArrowheads="1"/>
            </p:cNvSpPr>
            <p:nvPr/>
          </p:nvSpPr>
          <p:spPr bwMode="auto">
            <a:xfrm>
              <a:off x="4108" y="3249"/>
              <a:ext cx="36" cy="1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dirty="0" smtClean="0">
                  <a:ln>
                    <a:noFill/>
                  </a:ln>
                  <a:solidFill>
                    <a:srgbClr val="000000"/>
                  </a:solidFill>
                  <a:effectLst/>
                  <a:latin typeface="Verdana"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0" name="Rectangle 138"/>
            <p:cNvSpPr>
              <a:spLocks noChangeArrowheads="1"/>
            </p:cNvSpPr>
            <p:nvPr/>
          </p:nvSpPr>
          <p:spPr bwMode="auto">
            <a:xfrm>
              <a:off x="4189" y="3249"/>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1" name="Rectangle 139"/>
            <p:cNvSpPr>
              <a:spLocks noChangeArrowheads="1"/>
            </p:cNvSpPr>
            <p:nvPr/>
          </p:nvSpPr>
          <p:spPr bwMode="auto">
            <a:xfrm>
              <a:off x="4819" y="3249"/>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32" name="Rectangle 140"/>
            <p:cNvSpPr>
              <a:spLocks noChangeArrowheads="1"/>
            </p:cNvSpPr>
            <p:nvPr/>
          </p:nvSpPr>
          <p:spPr bwMode="auto">
            <a:xfrm>
              <a:off x="4854" y="3249"/>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4" name="Rectangle 142"/>
            <p:cNvSpPr>
              <a:spLocks noChangeArrowheads="1"/>
            </p:cNvSpPr>
            <p:nvPr/>
          </p:nvSpPr>
          <p:spPr bwMode="auto">
            <a:xfrm>
              <a:off x="5177" y="3249"/>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206" name="Group 145"/>
            <p:cNvGrpSpPr>
              <a:grpSpLocks/>
            </p:cNvGrpSpPr>
            <p:nvPr/>
          </p:nvGrpSpPr>
          <p:grpSpPr bwMode="auto">
            <a:xfrm>
              <a:off x="1268" y="3499"/>
              <a:ext cx="1299" cy="365"/>
              <a:chOff x="1268" y="3499"/>
              <a:chExt cx="1299" cy="365"/>
            </a:xfrm>
          </p:grpSpPr>
          <p:sp>
            <p:nvSpPr>
              <p:cNvPr id="1239" name="Rectangle 143"/>
              <p:cNvSpPr>
                <a:spLocks noChangeArrowheads="1"/>
              </p:cNvSpPr>
              <p:nvPr/>
            </p:nvSpPr>
            <p:spPr bwMode="auto">
              <a:xfrm>
                <a:off x="1268" y="3499"/>
                <a:ext cx="1299" cy="36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40" name="Rectangle 144"/>
              <p:cNvSpPr>
                <a:spLocks noChangeArrowheads="1"/>
              </p:cNvSpPr>
              <p:nvPr/>
            </p:nvSpPr>
            <p:spPr bwMode="auto">
              <a:xfrm>
                <a:off x="1268" y="3499"/>
                <a:ext cx="1299" cy="365"/>
              </a:xfrm>
              <a:prstGeom prst="rect">
                <a:avLst/>
              </a:prstGeom>
              <a:noFill/>
              <a:ln w="8" cap="rnd">
                <a:solidFill>
                  <a:srgbClr val="000000"/>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sp>
          <p:nvSpPr>
            <p:cNvPr id="1236" name="Rectangle 146"/>
            <p:cNvSpPr>
              <a:spLocks noChangeArrowheads="1"/>
            </p:cNvSpPr>
            <p:nvPr/>
          </p:nvSpPr>
          <p:spPr bwMode="auto">
            <a:xfrm>
              <a:off x="1320" y="3495"/>
              <a:ext cx="1216" cy="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fr-FR" sz="1300" b="1" dirty="0" smtClean="0">
                  <a:solidFill>
                    <a:schemeClr val="tx1"/>
                  </a:solidFill>
                </a:rPr>
                <a:t>Croissance </a:t>
              </a:r>
              <a:r>
                <a:rPr lang="fr-FR" sz="1300" b="1" dirty="0">
                  <a:solidFill>
                    <a:schemeClr val="tx1"/>
                  </a:solidFill>
                </a:rPr>
                <a:t>économique </a:t>
              </a:r>
              <a:r>
                <a:rPr lang="fr-FR" sz="1300" b="1" dirty="0" smtClean="0">
                  <a:solidFill>
                    <a:schemeClr val="tx1"/>
                  </a:solidFill>
                </a:rPr>
                <a:t>durable</a:t>
              </a:r>
              <a:r>
                <a:rPr kumimoji="0" lang="en-US" sz="1300" b="1" i="0" u="none" strike="noStrike" cap="none" normalizeH="0" baseline="0" dirty="0" smtClean="0">
                  <a:ln>
                    <a:noFill/>
                  </a:ln>
                  <a:solidFill>
                    <a:schemeClr val="tx1"/>
                  </a:solidFill>
                  <a:effectLst/>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7" name="Rectangle 147"/>
            <p:cNvSpPr>
              <a:spLocks noChangeArrowheads="1"/>
            </p:cNvSpPr>
            <p:nvPr/>
          </p:nvSpPr>
          <p:spPr bwMode="auto">
            <a:xfrm>
              <a:off x="1430" y="3682"/>
              <a:ext cx="0" cy="1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38" name="Rectangle 148"/>
            <p:cNvSpPr>
              <a:spLocks noChangeArrowheads="1"/>
            </p:cNvSpPr>
            <p:nvPr/>
          </p:nvSpPr>
          <p:spPr bwMode="auto">
            <a:xfrm>
              <a:off x="2406" y="3682"/>
              <a:ext cx="95" cy="1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1" i="0" u="none" strike="noStrike" cap="none" normalizeH="0" baseline="0" smtClean="0">
                  <a:ln>
                    <a:noFill/>
                  </a:ln>
                  <a:solidFill>
                    <a:srgbClr val="000000"/>
                  </a:solidFill>
                  <a:effectLst/>
                  <a:latin typeface="Verdana"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Tree>
    <p:extLst>
      <p:ext uri="{BB962C8B-B14F-4D97-AF65-F5344CB8AC3E}">
        <p14:creationId xmlns:p14="http://schemas.microsoft.com/office/powerpoint/2010/main" xmlns="" val="19761834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PLAN</a:t>
            </a:r>
            <a:endParaRPr lang="en-GB" dirty="0"/>
          </a:p>
        </p:txBody>
      </p:sp>
      <p:sp>
        <p:nvSpPr>
          <p:cNvPr id="3" name="Content Placeholder 2"/>
          <p:cNvSpPr>
            <a:spLocks noGrp="1"/>
          </p:cNvSpPr>
          <p:nvPr>
            <p:ph idx="1"/>
          </p:nvPr>
        </p:nvSpPr>
        <p:spPr>
          <a:xfrm>
            <a:off x="500034" y="1628800"/>
            <a:ext cx="8229600" cy="5229200"/>
          </a:xfrm>
        </p:spPr>
        <p:txBody>
          <a:bodyPr/>
          <a:lstStyle/>
          <a:p>
            <a:pPr marL="457200" indent="-457200">
              <a:spcBef>
                <a:spcPts val="1200"/>
              </a:spcBef>
              <a:buClrTx/>
              <a:buAutoNum type="arabicPeriod"/>
            </a:pPr>
            <a:r>
              <a:rPr lang="fr-FR" sz="2200" i="0" dirty="0" smtClean="0"/>
              <a:t>Qu’est-ce que l’appui budgétaire?</a:t>
            </a:r>
          </a:p>
          <a:p>
            <a:pPr marL="457200" indent="-457200">
              <a:spcBef>
                <a:spcPts val="1200"/>
              </a:spcBef>
              <a:buClrTx/>
              <a:buFontTx/>
              <a:buAutoNum type="arabicPeriod"/>
            </a:pPr>
            <a:r>
              <a:rPr lang="fr-FR" sz="2200" i="0" dirty="0" smtClean="0"/>
              <a:t>Pourquoi utiliser l’appui budgétaire: objectifs et logique d’intervention</a:t>
            </a:r>
          </a:p>
          <a:p>
            <a:pPr marL="457200" indent="-457200">
              <a:spcBef>
                <a:spcPts val="1200"/>
              </a:spcBef>
              <a:buClrTx/>
              <a:buFontTx/>
              <a:buAutoNum type="arabicPeriod"/>
            </a:pPr>
            <a:r>
              <a:rPr lang="fr-FR" sz="2000" i="0" dirty="0" smtClean="0">
                <a:solidFill>
                  <a:srgbClr val="FF0000"/>
                </a:solidFill>
              </a:rPr>
              <a:t>La nouvelle approche de l’appui budgétaire et aperçu des lignes directrices révisées</a:t>
            </a:r>
            <a:endParaRPr lang="en-GB" sz="2000" i="0" dirty="0" smtClean="0">
              <a:solidFill>
                <a:srgbClr val="FF0000"/>
              </a:solidFill>
            </a:endParaRPr>
          </a:p>
          <a:p>
            <a:pPr marL="457200" indent="-457200">
              <a:spcBef>
                <a:spcPts val="1200"/>
              </a:spcBef>
              <a:buClrTx/>
              <a:buFontTx/>
              <a:buAutoNum type="arabicPeriod"/>
            </a:pPr>
            <a:r>
              <a:rPr lang="fr-FR" sz="2000" i="0" dirty="0" smtClean="0"/>
              <a:t>Les trois types de contrats d’appui budgétaire</a:t>
            </a:r>
            <a:endParaRPr lang="fr-FR" sz="2200" i="0" dirty="0" smtClean="0"/>
          </a:p>
          <a:p>
            <a:pPr algn="ctr"/>
            <a:r>
              <a:rPr lang="fr-FR" sz="2200" b="1" i="0" dirty="0" smtClean="0">
                <a:solidFill>
                  <a:srgbClr val="33CC33"/>
                </a:solidFill>
              </a:rPr>
              <a:t>Break</a:t>
            </a:r>
          </a:p>
          <a:p>
            <a:pPr marL="457200" indent="-457200">
              <a:spcBef>
                <a:spcPts val="1200"/>
              </a:spcBef>
              <a:buClrTx/>
              <a:buFont typeface="+mj-lt"/>
              <a:buAutoNum type="arabicPeriod" startAt="5"/>
            </a:pPr>
            <a:r>
              <a:rPr lang="fr-FR" sz="2000" i="0" dirty="0" smtClean="0"/>
              <a:t>Nouvelle structure de gouvernance et nouveau cycle des opérations  programme</a:t>
            </a:r>
            <a:endParaRPr lang="en-GB" sz="2000" i="0" dirty="0" smtClean="0"/>
          </a:p>
          <a:p>
            <a:pPr marL="457200" indent="-457200">
              <a:spcBef>
                <a:spcPts val="1200"/>
              </a:spcBef>
              <a:buClrTx/>
              <a:buFont typeface="+mj-lt"/>
              <a:buAutoNum type="arabicPeriod" startAt="5"/>
            </a:pPr>
            <a:r>
              <a:rPr lang="fr-BE" sz="2000" i="0" dirty="0" smtClean="0"/>
              <a:t>Appui budgétaire et décentralisation   </a:t>
            </a:r>
            <a:endParaRPr lang="en-GB" sz="2000" i="0" dirty="0" smtClean="0"/>
          </a:p>
          <a:p>
            <a:pPr marL="457200" indent="-457200">
              <a:spcBef>
                <a:spcPts val="1200"/>
              </a:spcBef>
              <a:buClrTx/>
              <a:buFont typeface="+mj-lt"/>
              <a:buAutoNum type="arabicPeriod" startAt="5"/>
            </a:pPr>
            <a:r>
              <a:rPr lang="fr-FR" sz="2000" i="0" dirty="0" smtClean="0"/>
              <a:t>Valeurs fondamentales et appui budgétaire de l’UE </a:t>
            </a:r>
            <a:endParaRPr lang="en-GB" sz="2000" i="0" dirty="0" smtClean="0"/>
          </a:p>
          <a:p>
            <a:pPr marL="457200" indent="-457200">
              <a:spcBef>
                <a:spcPts val="1200"/>
              </a:spcBef>
              <a:buClrTx/>
              <a:buFont typeface="+mj-lt"/>
              <a:buAutoNum type="arabicPeriod" startAt="5"/>
            </a:pPr>
            <a:r>
              <a:rPr lang="fr-FR" sz="2000" i="0" dirty="0" smtClean="0"/>
              <a:t>Critères d’éligibilité de l’appui budgétaire de l’UE</a:t>
            </a: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14</a:t>
            </a:fld>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283968" cy="980728"/>
          </a:xfrm>
        </p:spPr>
        <p:txBody>
          <a:bodyPr/>
          <a:lstStyle/>
          <a:p>
            <a:r>
              <a:rPr lang="fr-BE" sz="1800" dirty="0" smtClean="0">
                <a:solidFill>
                  <a:srgbClr val="FFFF00"/>
                </a:solidFill>
              </a:rPr>
              <a:t>Plus de 10 ans </a:t>
            </a:r>
            <a:r>
              <a:rPr lang="fr-BE" sz="1800" dirty="0" smtClean="0">
                <a:solidFill>
                  <a:srgbClr val="FFFF00"/>
                </a:solidFill>
                <a:latin typeface="+mn-lt"/>
              </a:rPr>
              <a:t>d’expérience</a:t>
            </a:r>
            <a:r>
              <a:rPr lang="fr-BE" sz="1800" dirty="0" smtClean="0">
                <a:solidFill>
                  <a:srgbClr val="FFFF00"/>
                </a:solidFill>
              </a:rPr>
              <a:t> en termes d’AB et des critiques  grandissantes</a:t>
            </a:r>
            <a:endParaRPr lang="fr-BE" sz="1800" dirty="0">
              <a:solidFill>
                <a:srgbClr val="FFFF00"/>
              </a:solidFill>
            </a:endParaRPr>
          </a:p>
        </p:txBody>
      </p:sp>
      <p:graphicFrame>
        <p:nvGraphicFramePr>
          <p:cNvPr id="5" name="Content Placeholder 4"/>
          <p:cNvGraphicFramePr>
            <a:graphicFrameLocks noGrp="1"/>
          </p:cNvGraphicFramePr>
          <p:nvPr>
            <p:ph idx="1"/>
          </p:nvPr>
        </p:nvGraphicFramePr>
        <p:xfrm>
          <a:off x="0" y="1000108"/>
          <a:ext cx="9144000" cy="5214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37B83C0C-BC65-4367-9B8A-060D4801009D}" type="slidenum">
              <a:rPr lang="en-GB" smtClean="0"/>
              <a:pPr/>
              <a:t>15</a:t>
            </a:fld>
            <a:endParaRPr lang="en-GB"/>
          </a:p>
        </p:txBody>
      </p:sp>
      <p:sp>
        <p:nvSpPr>
          <p:cNvPr id="7" name="TextBox 6"/>
          <p:cNvSpPr txBox="1"/>
          <p:nvPr/>
        </p:nvSpPr>
        <p:spPr>
          <a:xfrm>
            <a:off x="142844" y="3214686"/>
            <a:ext cx="2071702" cy="2677656"/>
          </a:xfrm>
          <a:prstGeom prst="rect">
            <a:avLst/>
          </a:prstGeom>
          <a:solidFill>
            <a:schemeClr val="accent2">
              <a:lumMod val="40000"/>
              <a:lumOff val="60000"/>
            </a:schemeClr>
          </a:solidFill>
        </p:spPr>
        <p:txBody>
          <a:bodyPr wrap="square" rtlCol="0">
            <a:spAutoFit/>
          </a:bodyPr>
          <a:lstStyle/>
          <a:p>
            <a:pPr>
              <a:buClrTx/>
              <a:buFont typeface="Wingdings" pitchFamily="2" charset="2"/>
              <a:buChar char="Ø"/>
              <a:tabLst>
                <a:tab pos="88900" algn="l"/>
              </a:tabLst>
            </a:pPr>
            <a:r>
              <a:rPr lang="fr-BE" sz="1400" dirty="0" smtClean="0">
                <a:solidFill>
                  <a:schemeClr val="accent2">
                    <a:lumMod val="75000"/>
                  </a:schemeClr>
                </a:solidFill>
              </a:rPr>
              <a:t>Critères d’éligibilité appliqués de façon  peu rigoureuse</a:t>
            </a:r>
          </a:p>
          <a:p>
            <a:pPr>
              <a:buClrTx/>
              <a:buFont typeface="Wingdings" pitchFamily="2" charset="2"/>
              <a:buChar char="Ø"/>
              <a:tabLst>
                <a:tab pos="88900" algn="l"/>
              </a:tabLst>
            </a:pPr>
            <a:r>
              <a:rPr lang="fr-BE" sz="1400" dirty="0" smtClean="0">
                <a:solidFill>
                  <a:schemeClr val="accent2">
                    <a:lumMod val="75000"/>
                  </a:schemeClr>
                </a:solidFill>
              </a:rPr>
              <a:t>Evaluation initiale souvent superficiel </a:t>
            </a:r>
          </a:p>
          <a:p>
            <a:pPr>
              <a:buClrTx/>
              <a:buFont typeface="Wingdings" pitchFamily="2" charset="2"/>
              <a:buChar char="Ø"/>
              <a:tabLst>
                <a:tab pos="88900" algn="l"/>
              </a:tabLst>
            </a:pPr>
            <a:r>
              <a:rPr lang="fr-BE" sz="1400" dirty="0" smtClean="0">
                <a:solidFill>
                  <a:schemeClr val="accent2">
                    <a:lumMod val="75000"/>
                  </a:schemeClr>
                </a:solidFill>
              </a:rPr>
              <a:t>Contexte spécifique du pays partenaire pas suffisamment pris en compte</a:t>
            </a:r>
          </a:p>
          <a:p>
            <a:pPr>
              <a:buClrTx/>
              <a:buFont typeface="Wingdings" pitchFamily="2" charset="2"/>
              <a:buChar char="Ø"/>
              <a:tabLst>
                <a:tab pos="88900" algn="l"/>
              </a:tabLst>
            </a:pPr>
            <a:r>
              <a:rPr lang="fr-BE" sz="1400" dirty="0" smtClean="0">
                <a:solidFill>
                  <a:schemeClr val="accent2">
                    <a:lumMod val="75000"/>
                  </a:schemeClr>
                </a:solidFill>
              </a:rPr>
              <a:t>Trop d’objectifs , trop généraux </a:t>
            </a:r>
          </a:p>
        </p:txBody>
      </p:sp>
      <p:sp>
        <p:nvSpPr>
          <p:cNvPr id="8" name="TextBox 7"/>
          <p:cNvSpPr txBox="1"/>
          <p:nvPr/>
        </p:nvSpPr>
        <p:spPr>
          <a:xfrm>
            <a:off x="2428860" y="3214686"/>
            <a:ext cx="2000264" cy="1384995"/>
          </a:xfrm>
          <a:prstGeom prst="rect">
            <a:avLst/>
          </a:prstGeom>
          <a:solidFill>
            <a:schemeClr val="accent2">
              <a:lumMod val="40000"/>
              <a:lumOff val="60000"/>
            </a:schemeClr>
          </a:solidFill>
        </p:spPr>
        <p:txBody>
          <a:bodyPr wrap="square" rtlCol="0">
            <a:spAutoFit/>
          </a:bodyPr>
          <a:lstStyle/>
          <a:p>
            <a:pPr marL="0" lvl="1">
              <a:buFont typeface="Wingdings" pitchFamily="2" charset="2"/>
              <a:buChar char="Ø"/>
              <a:tabLst>
                <a:tab pos="361950" algn="l"/>
              </a:tabLst>
            </a:pPr>
            <a:r>
              <a:rPr lang="fr-BE" sz="1400" smtClean="0">
                <a:solidFill>
                  <a:schemeClr val="accent2">
                    <a:lumMod val="75000"/>
                  </a:schemeClr>
                </a:solidFill>
              </a:rPr>
              <a:t>Risques fiduciaires plus élevés surtout avec GFP faible </a:t>
            </a:r>
          </a:p>
          <a:p>
            <a:pPr marL="0" lvl="1">
              <a:buFont typeface="Wingdings" pitchFamily="2" charset="2"/>
              <a:buChar char="Ø"/>
              <a:tabLst>
                <a:tab pos="361950" algn="l"/>
              </a:tabLst>
            </a:pPr>
            <a:r>
              <a:rPr lang="fr-BE" sz="1400" smtClean="0">
                <a:solidFill>
                  <a:schemeClr val="accent2">
                    <a:lumMod val="75000"/>
                  </a:schemeClr>
                </a:solidFill>
              </a:rPr>
              <a:t>Risques développement  à mieux cerner  </a:t>
            </a:r>
          </a:p>
        </p:txBody>
      </p:sp>
      <p:sp>
        <p:nvSpPr>
          <p:cNvPr id="9" name="TextBox 8"/>
          <p:cNvSpPr txBox="1"/>
          <p:nvPr/>
        </p:nvSpPr>
        <p:spPr>
          <a:xfrm>
            <a:off x="4643438" y="3214686"/>
            <a:ext cx="2000264" cy="2031325"/>
          </a:xfrm>
          <a:prstGeom prst="rect">
            <a:avLst/>
          </a:prstGeom>
          <a:solidFill>
            <a:schemeClr val="accent2">
              <a:lumMod val="40000"/>
              <a:lumOff val="60000"/>
            </a:schemeClr>
          </a:solidFill>
        </p:spPr>
        <p:txBody>
          <a:bodyPr wrap="square" rtlCol="0">
            <a:spAutoFit/>
          </a:bodyPr>
          <a:lstStyle/>
          <a:p>
            <a:pPr>
              <a:buFont typeface="Wingdings" pitchFamily="2" charset="2"/>
              <a:buChar char="Ø"/>
            </a:pPr>
            <a:r>
              <a:rPr lang="fr-BE" sz="1400" smtClean="0">
                <a:solidFill>
                  <a:schemeClr val="accent2">
                    <a:lumMod val="75000"/>
                  </a:schemeClr>
                </a:solidFill>
              </a:rPr>
              <a:t>Trop limités, centrés sur les conditions de déboursement,  les indicateurs , le  timing plutôt que les priorités gouvernementales et les réformes </a:t>
            </a:r>
            <a:endParaRPr lang="fr-BE" sz="1400">
              <a:solidFill>
                <a:schemeClr val="accent2">
                  <a:lumMod val="75000"/>
                </a:schemeClr>
              </a:solidFill>
            </a:endParaRPr>
          </a:p>
        </p:txBody>
      </p:sp>
      <p:sp>
        <p:nvSpPr>
          <p:cNvPr id="10" name="TextBox 9"/>
          <p:cNvSpPr txBox="1"/>
          <p:nvPr/>
        </p:nvSpPr>
        <p:spPr>
          <a:xfrm>
            <a:off x="6858016" y="3214686"/>
            <a:ext cx="2000264" cy="1600438"/>
          </a:xfrm>
          <a:prstGeom prst="rect">
            <a:avLst/>
          </a:prstGeom>
          <a:solidFill>
            <a:schemeClr val="accent2">
              <a:lumMod val="40000"/>
              <a:lumOff val="60000"/>
            </a:schemeClr>
          </a:solidFill>
        </p:spPr>
        <p:txBody>
          <a:bodyPr wrap="square" rtlCol="0">
            <a:spAutoFit/>
          </a:bodyPr>
          <a:lstStyle/>
          <a:p>
            <a:pPr>
              <a:buFont typeface="Wingdings" pitchFamily="2" charset="2"/>
              <a:buChar char="Ø"/>
            </a:pPr>
            <a:r>
              <a:rPr lang="fr-BE" sz="1400" smtClean="0">
                <a:solidFill>
                  <a:schemeClr val="accent2">
                    <a:lumMod val="75000"/>
                  </a:schemeClr>
                </a:solidFill>
              </a:rPr>
              <a:t>des mesures insatisfaisantes,</a:t>
            </a:r>
          </a:p>
          <a:p>
            <a:pPr>
              <a:buFont typeface="Wingdings" pitchFamily="2" charset="2"/>
              <a:buChar char="Ø"/>
            </a:pPr>
            <a:r>
              <a:rPr lang="fr-BE" sz="1400" smtClean="0">
                <a:solidFill>
                  <a:schemeClr val="accent2">
                    <a:lumMod val="75000"/>
                  </a:schemeClr>
                </a:solidFill>
              </a:rPr>
              <a:t> des évolutions complexes à analyser, </a:t>
            </a:r>
          </a:p>
          <a:p>
            <a:pPr>
              <a:buFont typeface="Wingdings" pitchFamily="2" charset="2"/>
              <a:buChar char="Ø"/>
            </a:pPr>
            <a:r>
              <a:rPr lang="fr-BE" sz="1400" smtClean="0">
                <a:solidFill>
                  <a:schemeClr val="accent2">
                    <a:lumMod val="75000"/>
                  </a:schemeClr>
                </a:solidFill>
              </a:rPr>
              <a:t>des faiblesses statistiques</a:t>
            </a:r>
            <a:endParaRPr lang="fr-BE" sz="1400">
              <a:solidFill>
                <a:schemeClr val="accent2">
                  <a:lumMod val="75000"/>
                </a:schemeClr>
              </a:solidFill>
            </a:endParaRPr>
          </a:p>
        </p:txBody>
      </p:sp>
      <p:sp>
        <p:nvSpPr>
          <p:cNvPr id="11" name="Flowchart: Merge 10"/>
          <p:cNvSpPr/>
          <p:nvPr/>
        </p:nvSpPr>
        <p:spPr bwMode="auto">
          <a:xfrm>
            <a:off x="357158" y="5857916"/>
            <a:ext cx="8572560" cy="1000084"/>
          </a:xfrm>
          <a:prstGeom prst="flowChartMerge">
            <a:avLst/>
          </a:prstGeom>
          <a:solidFill>
            <a:schemeClr val="accent2">
              <a:lumMod val="20000"/>
              <a:lumOff val="80000"/>
            </a:scheme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12" name="Flowchart: Merge 11"/>
          <p:cNvSpPr/>
          <p:nvPr/>
        </p:nvSpPr>
        <p:spPr bwMode="auto">
          <a:xfrm>
            <a:off x="2500298" y="5857892"/>
            <a:ext cx="3071834" cy="714380"/>
          </a:xfrm>
          <a:prstGeom prst="flowChartMerg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rgbClr val="0F5494"/>
              </a:solidFill>
              <a:effectLst/>
              <a:latin typeface="Verdana" pitchFamily="34" charset="0"/>
            </a:endParaRPr>
          </a:p>
        </p:txBody>
      </p:sp>
      <p:sp>
        <p:nvSpPr>
          <p:cNvPr id="13" name="TextBox 12"/>
          <p:cNvSpPr txBox="1"/>
          <p:nvPr/>
        </p:nvSpPr>
        <p:spPr>
          <a:xfrm>
            <a:off x="3000364" y="5780806"/>
            <a:ext cx="3071834" cy="1077218"/>
          </a:xfrm>
          <a:prstGeom prst="rect">
            <a:avLst/>
          </a:prstGeom>
          <a:noFill/>
        </p:spPr>
        <p:txBody>
          <a:bodyPr wrap="square" rtlCol="0">
            <a:spAutoFit/>
          </a:bodyPr>
          <a:lstStyle/>
          <a:p>
            <a:pPr algn="ctr"/>
            <a:r>
              <a:rPr lang="fr-BE" sz="1600" dirty="0" smtClean="0"/>
              <a:t>Réponse de la CE:  </a:t>
            </a:r>
          </a:p>
          <a:p>
            <a:pPr algn="ctr"/>
            <a:r>
              <a:rPr lang="fr-BE" sz="1600" dirty="0" smtClean="0"/>
              <a:t>Green </a:t>
            </a:r>
            <a:r>
              <a:rPr lang="fr-BE" sz="1600" dirty="0" err="1" smtClean="0"/>
              <a:t>Paper</a:t>
            </a:r>
            <a:r>
              <a:rPr lang="fr-BE" sz="1600" dirty="0" smtClean="0"/>
              <a:t> </a:t>
            </a:r>
          </a:p>
          <a:p>
            <a:pPr algn="ctr"/>
            <a:r>
              <a:rPr lang="fr-BE" sz="1600" dirty="0" smtClean="0"/>
              <a:t>Nouvelle approche pour AB</a:t>
            </a:r>
          </a:p>
          <a:p>
            <a:endParaRPr lang="fr-BE" sz="1600" dirty="0"/>
          </a:p>
        </p:txBody>
      </p:sp>
      <p:sp>
        <p:nvSpPr>
          <p:cNvPr id="14" name="TextBox 13"/>
          <p:cNvSpPr txBox="1"/>
          <p:nvPr/>
        </p:nvSpPr>
        <p:spPr>
          <a:xfrm>
            <a:off x="5652120" y="1"/>
            <a:ext cx="3491880" cy="923330"/>
          </a:xfrm>
          <a:prstGeom prst="rect">
            <a:avLst/>
          </a:prstGeom>
          <a:noFill/>
        </p:spPr>
        <p:txBody>
          <a:bodyPr wrap="square" rtlCol="0">
            <a:spAutoFit/>
          </a:bodyPr>
          <a:lstStyle/>
          <a:p>
            <a:r>
              <a:rPr lang="fr-BE" sz="1800" b="1" dirty="0" smtClean="0">
                <a:solidFill>
                  <a:srgbClr val="FFFF00"/>
                </a:solidFill>
              </a:rPr>
              <a:t>de la Cour des Comptes, du PE et des EM : une efficacité mise en cause</a:t>
            </a:r>
            <a:endParaRPr lang="fr-FR" sz="18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BE" dirty="0" smtClean="0"/>
              <a:t>Une réponse structurée</a:t>
            </a:r>
            <a:endParaRPr lang="fr-BE" dirty="0"/>
          </a:p>
        </p:txBody>
      </p:sp>
      <p:sp>
        <p:nvSpPr>
          <p:cNvPr id="3" name="Content Placeholder 2"/>
          <p:cNvSpPr>
            <a:spLocks noGrp="1"/>
          </p:cNvSpPr>
          <p:nvPr>
            <p:ph idx="1"/>
          </p:nvPr>
        </p:nvSpPr>
        <p:spPr/>
        <p:txBody>
          <a:bodyPr/>
          <a:lstStyle/>
          <a:p>
            <a:pPr marL="457200" indent="-457200">
              <a:buClrTx/>
              <a:buFont typeface="Wingdings" pitchFamily="2" charset="2"/>
              <a:buChar char="Ø"/>
            </a:pPr>
            <a:r>
              <a:rPr lang="fr-BE" i="0" dirty="0" smtClean="0"/>
              <a:t>Différentiation des instruments</a:t>
            </a:r>
          </a:p>
          <a:p>
            <a:pPr marL="457200" indent="-457200">
              <a:buClrTx/>
              <a:buFont typeface="Wingdings" pitchFamily="2" charset="2"/>
              <a:buChar char="Ø"/>
            </a:pPr>
            <a:r>
              <a:rPr lang="fr-BE" i="0" dirty="0" smtClean="0"/>
              <a:t>Un évaluation plus rigoureuse et continue des critère d’éligibilité.</a:t>
            </a:r>
          </a:p>
          <a:p>
            <a:pPr marL="457200" indent="-457200">
              <a:buClrTx/>
              <a:buFont typeface="Wingdings" pitchFamily="2" charset="2"/>
              <a:buChar char="Ø"/>
            </a:pPr>
            <a:r>
              <a:rPr lang="fr-BE" i="0" dirty="0" smtClean="0"/>
              <a:t>Plus de transparence et de redevabilité.</a:t>
            </a:r>
          </a:p>
          <a:p>
            <a:pPr marL="457200" indent="-457200">
              <a:buClrTx/>
              <a:buFont typeface="Wingdings" pitchFamily="2" charset="2"/>
              <a:buChar char="Ø"/>
            </a:pPr>
            <a:r>
              <a:rPr lang="fr-BE" i="0" dirty="0" smtClean="0"/>
              <a:t>Des mécanismes de gouvernance interne renforcés.</a:t>
            </a:r>
          </a:p>
          <a:p>
            <a:pPr marL="457200" indent="-457200">
              <a:buClrTx/>
              <a:buFont typeface="Wingdings" pitchFamily="2" charset="2"/>
              <a:buChar char="Ø"/>
            </a:pPr>
            <a:r>
              <a:rPr lang="fr-BE" i="0" dirty="0" smtClean="0"/>
              <a:t>Une gestion des risques harmonisée, structurée et continue.</a:t>
            </a:r>
            <a:endParaRPr lang="fr-BE"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16</a:t>
            </a:fld>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268761"/>
            <a:ext cx="8497192" cy="720080"/>
          </a:xfrm>
        </p:spPr>
        <p:txBody>
          <a:bodyPr/>
          <a:lstStyle/>
          <a:p>
            <a:pPr marL="0" algn="ctr"/>
            <a:r>
              <a:rPr lang="fr-FR" sz="2400" dirty="0" smtClean="0"/>
              <a:t>Nouvelle COM</a:t>
            </a:r>
            <a:r>
              <a:rPr lang="fr-FR" sz="2400" noProof="0" dirty="0" smtClean="0"/>
              <a:t> sur l’AB (2011): messages clés</a:t>
            </a:r>
            <a:endParaRPr lang="fr-FR" sz="2400" noProof="0" dirty="0"/>
          </a:p>
        </p:txBody>
      </p:sp>
      <p:sp>
        <p:nvSpPr>
          <p:cNvPr id="3" name="Content Placeholder 2"/>
          <p:cNvSpPr>
            <a:spLocks noGrp="1"/>
          </p:cNvSpPr>
          <p:nvPr>
            <p:ph idx="1"/>
          </p:nvPr>
        </p:nvSpPr>
        <p:spPr>
          <a:xfrm>
            <a:off x="144016" y="1988840"/>
            <a:ext cx="8964488" cy="4725665"/>
          </a:xfrm>
        </p:spPr>
        <p:txBody>
          <a:bodyPr/>
          <a:lstStyle/>
          <a:p>
            <a:pPr>
              <a:buClrTx/>
              <a:buFont typeface="Wingdings" pitchFamily="2" charset="2"/>
              <a:buChar char="§"/>
            </a:pPr>
            <a:r>
              <a:rPr lang="fr-FR" sz="1700" i="0" noProof="0" dirty="0" smtClean="0"/>
              <a:t>L’AB n’est pas une fin mais un moyen d’apporter une aide de meilleure qualité en </a:t>
            </a:r>
            <a:r>
              <a:rPr lang="fr-FR" sz="1700" i="0" u="sng" noProof="0" dirty="0" smtClean="0"/>
              <a:t>encourageant les politiques et les réformes de développement des pays</a:t>
            </a:r>
            <a:r>
              <a:rPr lang="fr-FR" sz="1700" i="0" noProof="0" dirty="0" smtClean="0"/>
              <a:t> </a:t>
            </a:r>
            <a:r>
              <a:rPr lang="fr-FR" sz="1700" i="0" u="sng" noProof="0" dirty="0" smtClean="0"/>
              <a:t>partenaires.</a:t>
            </a:r>
          </a:p>
          <a:p>
            <a:pPr>
              <a:buClrTx/>
              <a:buFont typeface="Wingdings" pitchFamily="2" charset="2"/>
              <a:buChar char="§"/>
            </a:pPr>
            <a:endParaRPr lang="fr-FR" sz="1700" i="0" u="sng" noProof="0" dirty="0" smtClean="0"/>
          </a:p>
          <a:p>
            <a:pPr>
              <a:buClrTx/>
              <a:buFont typeface="Wingdings" pitchFamily="2" charset="2"/>
              <a:buChar char="§"/>
            </a:pPr>
            <a:r>
              <a:rPr lang="fr-FR" sz="1700" i="0" noProof="0" dirty="0" smtClean="0"/>
              <a:t>Un instrument parmi d’autres dans l’ensemble de la politique de l’UE destiné aux pays partenaires (approche de portefeuille)</a:t>
            </a:r>
          </a:p>
          <a:p>
            <a:pPr>
              <a:buClrTx/>
              <a:buFont typeface="Wingdings" pitchFamily="2" charset="2"/>
              <a:buChar char="§"/>
            </a:pPr>
            <a:endParaRPr lang="fr-FR" sz="1700" i="0" noProof="0" dirty="0" smtClean="0"/>
          </a:p>
          <a:p>
            <a:pPr>
              <a:buClrTx/>
              <a:buFont typeface="Wingdings" pitchFamily="2" charset="2"/>
              <a:buChar char="§"/>
            </a:pPr>
            <a:r>
              <a:rPr lang="fr-FR" sz="1700" i="0" noProof="0" dirty="0" smtClean="0"/>
              <a:t>Il ne s’agit pas d’un chèque en blanc, n’est pas offert à tous les pays</a:t>
            </a:r>
          </a:p>
          <a:p>
            <a:pPr lvl="1">
              <a:buClrTx/>
              <a:buFont typeface="Wingdings" pitchFamily="2" charset="2"/>
              <a:buChar char="ü"/>
            </a:pPr>
            <a:r>
              <a:rPr lang="fr-FR" sz="1500" b="0" noProof="0" dirty="0" smtClean="0"/>
              <a:t>Les principes sous-jacents et le dialogue politique importent: lien renforcé avec les « valeurs fondamentales »</a:t>
            </a:r>
          </a:p>
          <a:p>
            <a:pPr lvl="1">
              <a:buClrTx/>
              <a:buFont typeface="Wingdings" pitchFamily="2" charset="2"/>
              <a:buChar char="ü"/>
            </a:pPr>
            <a:r>
              <a:rPr lang="fr-FR" sz="1500" b="0" noProof="0" dirty="0" smtClean="0"/>
              <a:t>Critères</a:t>
            </a:r>
            <a:r>
              <a:rPr lang="fr-FR" sz="1500" b="0" i="0" noProof="0" dirty="0" smtClean="0"/>
              <a:t> d’éligibilité renforcés (</a:t>
            </a:r>
            <a:r>
              <a:rPr lang="fr-FR" sz="1500" b="0" noProof="0" dirty="0" smtClean="0"/>
              <a:t>mais </a:t>
            </a:r>
            <a:r>
              <a:rPr lang="fr-FR" sz="1500" b="0" i="0" noProof="0" dirty="0" smtClean="0"/>
              <a:t>approche dynamique continue)</a:t>
            </a:r>
          </a:p>
          <a:p>
            <a:pPr lvl="1">
              <a:buClrTx/>
              <a:buNone/>
            </a:pPr>
            <a:r>
              <a:rPr lang="fr-FR" sz="1500" b="0" noProof="0" dirty="0" smtClean="0"/>
              <a:t>	Plus grande attention sur la redevabilité et la transparence (nouveau </a:t>
            </a:r>
            <a:r>
              <a:rPr lang="fr-FR" sz="1500" b="0" i="0" noProof="0" dirty="0" smtClean="0"/>
              <a:t>critère) et une évaluation plus rigoureuse</a:t>
            </a:r>
          </a:p>
          <a:p>
            <a:pPr lvl="1">
              <a:buClrTx/>
              <a:buFont typeface="Wingdings" pitchFamily="2" charset="2"/>
              <a:buChar char="ü"/>
            </a:pPr>
            <a:r>
              <a:rPr lang="fr-FR" sz="1500" b="0" noProof="0" dirty="0" smtClean="0"/>
              <a:t>Différencier l’appui budgétaire: trois types de contrats (cf. </a:t>
            </a:r>
            <a:r>
              <a:rPr lang="fr-FR" sz="1500" b="0" dirty="0" smtClean="0"/>
              <a:t>ci-après)</a:t>
            </a:r>
            <a:r>
              <a:rPr lang="fr-FR" sz="1500" b="0" noProof="0" dirty="0" smtClean="0"/>
              <a:t>.</a:t>
            </a:r>
          </a:p>
          <a:p>
            <a:pPr lvl="1">
              <a:buClrTx/>
              <a:buFont typeface="Wingdings" pitchFamily="2" charset="2"/>
              <a:buChar char="ü"/>
            </a:pPr>
            <a:r>
              <a:rPr lang="fr-FR" sz="1500" b="0" i="0" noProof="0" dirty="0" smtClean="0"/>
              <a:t>Accent continu sur les résultats</a:t>
            </a:r>
            <a:r>
              <a:rPr lang="fr-FR" sz="1500" b="0" noProof="0" dirty="0" smtClean="0"/>
              <a:t>, la mesure de la performance et la prévisibilité</a:t>
            </a:r>
          </a:p>
          <a:p>
            <a:pPr lvl="1">
              <a:buClrTx/>
              <a:buFont typeface="Wingdings" pitchFamily="2" charset="2"/>
              <a:buChar char="ü"/>
            </a:pPr>
            <a:r>
              <a:rPr lang="fr-FR" sz="1500" b="0" noProof="0" dirty="0" smtClean="0"/>
              <a:t>Cadre de gestion des risques renforcé et formalisé</a:t>
            </a:r>
          </a:p>
          <a:p>
            <a:pPr lvl="1">
              <a:buClrTx/>
              <a:buFont typeface="Wingdings" pitchFamily="2" charset="2"/>
              <a:buChar char="ü"/>
            </a:pPr>
            <a:r>
              <a:rPr lang="fr-FR" sz="1500" b="0" i="0" noProof="0" dirty="0" smtClean="0"/>
              <a:t>Coordination renforcée de l’UE</a:t>
            </a:r>
          </a:p>
          <a:p>
            <a:pPr>
              <a:buClrTx/>
              <a:buNone/>
            </a:pPr>
            <a:r>
              <a:rPr lang="fr-FR" sz="1500" i="0" noProof="0" dirty="0" smtClean="0"/>
              <a:t>	</a:t>
            </a:r>
          </a:p>
          <a:p>
            <a:pPr>
              <a:buClrTx/>
              <a:buFont typeface="Wingdings" pitchFamily="2" charset="2"/>
              <a:buChar char="§"/>
            </a:pPr>
            <a:endParaRPr lang="fr-FR" sz="1800" i="0" noProof="0" dirty="0" smtClean="0"/>
          </a:p>
          <a:p>
            <a:pPr>
              <a:buClrTx/>
              <a:buFont typeface="Wingdings" pitchFamily="2" charset="2"/>
              <a:buChar char="§"/>
            </a:pPr>
            <a:endParaRPr lang="fr-FR" sz="1800" i="0" noProof="0" dirty="0" smtClean="0"/>
          </a:p>
          <a:p>
            <a:pPr>
              <a:buClrTx/>
              <a:buFont typeface="Wingdings" pitchFamily="2" charset="2"/>
              <a:buChar char="§"/>
            </a:pPr>
            <a:endParaRPr lang="fr-FR" i="0" u="sng"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17</a:t>
            </a:fld>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24223"/>
            <a:ext cx="8964488" cy="792609"/>
          </a:xfrm>
        </p:spPr>
        <p:txBody>
          <a:bodyPr/>
          <a:lstStyle/>
          <a:p>
            <a:pPr marL="0" algn="ctr"/>
            <a:r>
              <a:rPr lang="fr-FR" sz="2400" noProof="0" dirty="0" smtClean="0"/>
              <a:t>Les </a:t>
            </a:r>
            <a:r>
              <a:rPr lang="fr-FR" sz="2400" u="sng" noProof="0" dirty="0" smtClean="0"/>
              <a:t>conclusions du Conseil (14/5/2012) (1)</a:t>
            </a:r>
            <a:endParaRPr lang="fr-FR" sz="2400" u="sng" noProof="0" dirty="0"/>
          </a:p>
        </p:txBody>
      </p:sp>
      <p:sp>
        <p:nvSpPr>
          <p:cNvPr id="3" name="Content Placeholder 2"/>
          <p:cNvSpPr>
            <a:spLocks noGrp="1"/>
          </p:cNvSpPr>
          <p:nvPr>
            <p:ph idx="1"/>
          </p:nvPr>
        </p:nvSpPr>
        <p:spPr>
          <a:xfrm>
            <a:off x="395536" y="1844824"/>
            <a:ext cx="8424936" cy="5013176"/>
          </a:xfrm>
        </p:spPr>
        <p:txBody>
          <a:bodyPr/>
          <a:lstStyle/>
          <a:p>
            <a:pPr>
              <a:buClrTx/>
              <a:buFont typeface="Wingdings" pitchFamily="2" charset="2"/>
              <a:buChar char="ü"/>
            </a:pPr>
            <a:r>
              <a:rPr lang="fr-FR" sz="2200" b="1" i="0" noProof="0" dirty="0" smtClean="0"/>
              <a:t>Engagement renouvelé de l’UE</a:t>
            </a:r>
          </a:p>
          <a:p>
            <a:pPr>
              <a:buClrTx/>
              <a:buFont typeface="Wingdings" pitchFamily="2" charset="2"/>
              <a:buChar char="§"/>
            </a:pPr>
            <a:r>
              <a:rPr lang="fr-FR" sz="1800" i="0" noProof="0" dirty="0" smtClean="0"/>
              <a:t>recourir à l’AB pour soutenir la réduction de la pauvreté</a:t>
            </a:r>
          </a:p>
          <a:p>
            <a:pPr>
              <a:buClrTx/>
              <a:buFont typeface="Wingdings" pitchFamily="2" charset="2"/>
              <a:buChar char="§"/>
            </a:pPr>
            <a:r>
              <a:rPr lang="fr-FR" sz="1800" i="0" noProof="0" dirty="0" smtClean="0"/>
              <a:t>recourir aux systèmes nationaux</a:t>
            </a:r>
          </a:p>
          <a:p>
            <a:pPr>
              <a:buClrTx/>
              <a:buFont typeface="Wingdings" pitchFamily="2" charset="2"/>
              <a:buChar char="§"/>
            </a:pPr>
            <a:r>
              <a:rPr lang="fr-FR" sz="1800" i="0" noProof="0" dirty="0" smtClean="0"/>
              <a:t>rendre l’aide plus prévisible et renforcer l’appropriation des politiques et réformes de développement des pays partenaires</a:t>
            </a:r>
          </a:p>
          <a:p>
            <a:pPr marL="0" indent="0">
              <a:spcBef>
                <a:spcPts val="600"/>
              </a:spcBef>
              <a:buClrTx/>
              <a:buFont typeface="Wingdings" pitchFamily="2" charset="2"/>
              <a:buChar char="ü"/>
            </a:pPr>
            <a:r>
              <a:rPr lang="fr-FR" sz="2000" b="1" i="0" dirty="0" smtClean="0"/>
              <a:t> </a:t>
            </a:r>
            <a:r>
              <a:rPr lang="fr-FR" sz="2200" b="1" i="0" dirty="0" smtClean="0"/>
              <a:t> Politique </a:t>
            </a:r>
            <a:r>
              <a:rPr lang="fr-FR" sz="2200" b="1" i="0" noProof="0" dirty="0" smtClean="0"/>
              <a:t>et objectifs de la COM (2011) confirmés:</a:t>
            </a:r>
          </a:p>
          <a:p>
            <a:pPr marL="514350" indent="-514350">
              <a:buClrTx/>
              <a:buFont typeface="+mj-lt"/>
              <a:buAutoNum type="romanLcPeriod"/>
            </a:pPr>
            <a:r>
              <a:rPr lang="fr-FR" sz="1600" i="0" noProof="0" dirty="0" smtClean="0"/>
              <a:t>promouvoir les droits de l’homme et les valeurs démocratiques;</a:t>
            </a:r>
          </a:p>
          <a:p>
            <a:pPr marL="514350" indent="-514350">
              <a:buClrTx/>
              <a:buFont typeface="+mj-lt"/>
              <a:buAutoNum type="romanLcPeriod"/>
            </a:pPr>
            <a:r>
              <a:rPr lang="fr-FR" sz="1600" i="0" noProof="0" dirty="0" smtClean="0"/>
              <a:t>améliorer la gestion des finances publiques, la stabilité macroéconomique, la croissance inclusive &amp; la lutte contre la corruption et la fraude;</a:t>
            </a:r>
          </a:p>
          <a:p>
            <a:pPr marL="514350" indent="-514350">
              <a:buClrTx/>
              <a:buFont typeface="+mj-lt"/>
              <a:buAutoNum type="romanLcPeriod"/>
            </a:pPr>
            <a:r>
              <a:rPr lang="fr-FR" sz="1600" i="0" noProof="0" dirty="0" smtClean="0"/>
              <a:t>promouvoir les réformes sectorielles et améliorer les missions de service public;</a:t>
            </a:r>
          </a:p>
          <a:p>
            <a:pPr marL="514350" indent="-514350">
              <a:buClrTx/>
              <a:buFont typeface="+mj-lt"/>
              <a:buAutoNum type="romanLcPeriod"/>
            </a:pPr>
            <a:r>
              <a:rPr lang="fr-FR" sz="1600" i="0" noProof="0" dirty="0" smtClean="0"/>
              <a:t>consolider l’État dans les situations de fragilité et répondre aux enjeux du développement dans les PEID et les TOM;</a:t>
            </a:r>
          </a:p>
          <a:p>
            <a:pPr marL="514350" indent="-514350">
              <a:buClrTx/>
              <a:buFont typeface="+mj-lt"/>
              <a:buAutoNum type="romanLcPeriod"/>
            </a:pPr>
            <a:r>
              <a:rPr lang="fr-FR" sz="1600" i="0" noProof="0" dirty="0" smtClean="0"/>
              <a:t>améliorer la mobilisation des recettes nationales et réduire la dépendance à l’égard de l’aide.</a:t>
            </a:r>
          </a:p>
          <a:p>
            <a:pPr marL="514350" indent="-514350">
              <a:buClrTx/>
              <a:buNone/>
            </a:pPr>
            <a:endParaRPr lang="fr-FR" sz="1600" i="0" noProof="0" dirty="0" smtClean="0"/>
          </a:p>
          <a:p>
            <a:pPr marL="514350" indent="-514350">
              <a:buClrTx/>
              <a:buFont typeface="+mj-lt"/>
              <a:buAutoNum type="romanLcPeriod"/>
            </a:pPr>
            <a:endParaRPr lang="fr-FR" sz="1600" i="0" noProof="0" dirty="0" smtClean="0"/>
          </a:p>
          <a:p>
            <a:pPr>
              <a:buClrTx/>
              <a:buNone/>
            </a:pPr>
            <a:endParaRPr lang="fr-FR" sz="2000" i="0" noProof="0" dirty="0" smtClean="0"/>
          </a:p>
          <a:p>
            <a:pPr>
              <a:buClrTx/>
              <a:buNone/>
            </a:pPr>
            <a:endParaRPr lang="fr-FR" sz="2000" i="0" noProof="0" dirty="0" smtClean="0"/>
          </a:p>
          <a:p>
            <a:pPr>
              <a:buClrTx/>
              <a:buFont typeface="Wingdings" pitchFamily="2" charset="2"/>
              <a:buChar char="§"/>
            </a:pPr>
            <a:endParaRPr lang="fr-FR" sz="1600" i="0" noProof="0" dirty="0" smtClean="0"/>
          </a:p>
          <a:p>
            <a:pPr>
              <a:buClrTx/>
              <a:buFont typeface="Wingdings" pitchFamily="2" charset="2"/>
              <a:buChar char="§"/>
            </a:pPr>
            <a:endParaRPr lang="fr-FR" i="0"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18</a:t>
            </a:fld>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024" y="1052736"/>
            <a:ext cx="8964488" cy="936625"/>
          </a:xfrm>
        </p:spPr>
        <p:txBody>
          <a:bodyPr/>
          <a:lstStyle/>
          <a:p>
            <a:pPr marL="0" algn="ctr"/>
            <a:r>
              <a:rPr lang="fr-FR" sz="2400" u="sng" noProof="0" dirty="0" smtClean="0"/>
              <a:t>L</a:t>
            </a:r>
            <a:r>
              <a:rPr lang="fr-FR" sz="2400" u="sng" dirty="0" smtClean="0"/>
              <a:t>es</a:t>
            </a:r>
            <a:r>
              <a:rPr lang="fr-FR" sz="2400" u="sng" noProof="0" dirty="0" smtClean="0"/>
              <a:t> conclusions du Conseil (14/5/2012) (2)</a:t>
            </a:r>
            <a:endParaRPr lang="fr-FR" sz="2400" u="sng" noProof="0" dirty="0"/>
          </a:p>
        </p:txBody>
      </p:sp>
      <p:sp>
        <p:nvSpPr>
          <p:cNvPr id="3" name="Content Placeholder 2"/>
          <p:cNvSpPr>
            <a:spLocks noGrp="1"/>
          </p:cNvSpPr>
          <p:nvPr>
            <p:ph idx="1"/>
          </p:nvPr>
        </p:nvSpPr>
        <p:spPr>
          <a:xfrm>
            <a:off x="323528" y="1916832"/>
            <a:ext cx="8568952" cy="4896544"/>
          </a:xfrm>
        </p:spPr>
        <p:txBody>
          <a:bodyPr/>
          <a:lstStyle/>
          <a:p>
            <a:pPr marL="0" indent="0">
              <a:spcBef>
                <a:spcPts val="1800"/>
              </a:spcBef>
              <a:buClrTx/>
              <a:buFont typeface="Wingdings" pitchFamily="2" charset="2"/>
              <a:buChar char="ü"/>
            </a:pPr>
            <a:r>
              <a:rPr lang="fr-FR" sz="2200" b="1" i="0" noProof="0" dirty="0" smtClean="0"/>
              <a:t>   Approche dynamique de l’éligibilité:</a:t>
            </a:r>
            <a:r>
              <a:rPr lang="fr-FR" sz="1800" i="0" noProof="0" dirty="0" smtClean="0"/>
              <a:t> progrès dans la mise en œuvre de réformes pertinentes et crédibles afin de maximiser l’impact sur le terrain.</a:t>
            </a:r>
          </a:p>
          <a:p>
            <a:pPr marL="0" indent="0">
              <a:spcBef>
                <a:spcPts val="1800"/>
              </a:spcBef>
              <a:buClrTx/>
              <a:buFont typeface="Wingdings" pitchFamily="2" charset="2"/>
              <a:buChar char="ü"/>
            </a:pPr>
            <a:r>
              <a:rPr lang="fr-FR" sz="2200" b="1" i="0" noProof="0" dirty="0" smtClean="0"/>
              <a:t>   Différenciation des contrats d’AB</a:t>
            </a:r>
          </a:p>
          <a:p>
            <a:pPr marL="0" indent="0">
              <a:buClrTx/>
              <a:buNone/>
            </a:pPr>
            <a:r>
              <a:rPr lang="fr-FR" sz="1800" i="0" noProof="0" dirty="0" smtClean="0"/>
              <a:t>CBGD uniquement dans des situations où on peut estimer qu’il existe une garantie que l’AB</a:t>
            </a:r>
          </a:p>
          <a:p>
            <a:pPr marL="514350" indent="-514350">
              <a:buClrTx/>
              <a:buFontTx/>
              <a:buChar char="-"/>
            </a:pPr>
            <a:r>
              <a:rPr lang="fr-FR" sz="1800" i="0" noProof="0" dirty="0" smtClean="0"/>
              <a:t>contribuera à avoir un impact efficace sur le développement </a:t>
            </a:r>
          </a:p>
          <a:p>
            <a:pPr marL="514350" indent="-514350">
              <a:buClrTx/>
              <a:buFontTx/>
              <a:buChar char="-"/>
            </a:pPr>
            <a:r>
              <a:rPr lang="fr-FR" sz="1800" i="0" noProof="0" dirty="0" smtClean="0"/>
              <a:t>sera dépensé conformément aux objectifs et valeurs fondamentales partagés.</a:t>
            </a:r>
          </a:p>
          <a:p>
            <a:pPr marL="514350" indent="-514350">
              <a:spcBef>
                <a:spcPts val="1200"/>
              </a:spcBef>
              <a:buClrTx/>
              <a:buFont typeface="Wingdings" pitchFamily="2" charset="2"/>
              <a:buChar char="ü"/>
            </a:pPr>
            <a:r>
              <a:rPr lang="fr-FR" sz="2200" b="1" i="0" noProof="0" dirty="0" smtClean="0"/>
              <a:t>Davantage de coordination</a:t>
            </a:r>
          </a:p>
          <a:p>
            <a:pPr marL="514350" indent="-514350">
              <a:buClrTx/>
              <a:buFontTx/>
              <a:buChar char="-"/>
            </a:pPr>
            <a:r>
              <a:rPr lang="fr-FR" sz="1600" i="0" noProof="0" dirty="0" smtClean="0"/>
              <a:t>Approche coordonnée de l’AB au niveau </a:t>
            </a:r>
            <a:r>
              <a:rPr lang="fr-FR" sz="1600" i="0" dirty="0" smtClean="0"/>
              <a:t>d’un pays</a:t>
            </a:r>
            <a:r>
              <a:rPr lang="fr-FR" sz="1600" i="0" noProof="0" dirty="0" smtClean="0"/>
              <a:t>, y compris pour évaluer la pertinence du recours à cette modalité</a:t>
            </a:r>
          </a:p>
          <a:p>
            <a:pPr marL="514350" indent="-514350">
              <a:buClrTx/>
              <a:buFontTx/>
              <a:buChar char="-"/>
            </a:pPr>
            <a:r>
              <a:rPr lang="fr-FR" sz="1600" i="0" noProof="0" dirty="0" smtClean="0"/>
              <a:t>Approche davantage coordonnée menée dans le cadre des procédures et processus de prise de décision existants.</a:t>
            </a:r>
          </a:p>
          <a:p>
            <a:pPr marL="514350" indent="-514350">
              <a:buClrTx/>
              <a:buNone/>
            </a:pPr>
            <a:endParaRPr lang="fr-FR" sz="2000" i="0" noProof="0" dirty="0" smtClean="0"/>
          </a:p>
          <a:p>
            <a:pPr marL="514350" indent="-514350">
              <a:buClrTx/>
              <a:buFont typeface="+mj-lt"/>
              <a:buAutoNum type="romanLcPeriod"/>
            </a:pPr>
            <a:endParaRPr lang="fr-FR" sz="1600" i="0" noProof="0" dirty="0" smtClean="0"/>
          </a:p>
          <a:p>
            <a:pPr>
              <a:buClrTx/>
              <a:buNone/>
            </a:pPr>
            <a:endParaRPr lang="fr-FR" sz="2000" i="0" noProof="0" dirty="0" smtClean="0"/>
          </a:p>
          <a:p>
            <a:pPr>
              <a:buClrTx/>
              <a:buNone/>
            </a:pPr>
            <a:endParaRPr lang="fr-FR" sz="2000" i="0" noProof="0" dirty="0" smtClean="0"/>
          </a:p>
          <a:p>
            <a:pPr>
              <a:buClrTx/>
              <a:buFont typeface="Wingdings" pitchFamily="2" charset="2"/>
              <a:buChar char="§"/>
            </a:pPr>
            <a:endParaRPr lang="fr-FR" sz="1600" i="0" noProof="0" dirty="0" smtClean="0"/>
          </a:p>
          <a:p>
            <a:pPr>
              <a:buClrTx/>
              <a:buFont typeface="Wingdings" pitchFamily="2" charset="2"/>
              <a:buChar char="§"/>
            </a:pPr>
            <a:endParaRPr lang="fr-FR" i="0"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19</a:t>
            </a:fld>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PLAN</a:t>
            </a:r>
            <a:endParaRPr lang="en-GB" dirty="0"/>
          </a:p>
        </p:txBody>
      </p:sp>
      <p:sp>
        <p:nvSpPr>
          <p:cNvPr id="3" name="Content Placeholder 2"/>
          <p:cNvSpPr>
            <a:spLocks noGrp="1"/>
          </p:cNvSpPr>
          <p:nvPr>
            <p:ph idx="1"/>
          </p:nvPr>
        </p:nvSpPr>
        <p:spPr>
          <a:xfrm>
            <a:off x="500034" y="1628800"/>
            <a:ext cx="8229600" cy="5229200"/>
          </a:xfrm>
        </p:spPr>
        <p:txBody>
          <a:bodyPr/>
          <a:lstStyle/>
          <a:p>
            <a:pPr marL="457200" indent="-457200">
              <a:spcBef>
                <a:spcPts val="1200"/>
              </a:spcBef>
              <a:buClrTx/>
              <a:buAutoNum type="arabicPeriod"/>
            </a:pPr>
            <a:r>
              <a:rPr lang="fr-FR" sz="2200" i="0" dirty="0" smtClean="0">
                <a:solidFill>
                  <a:srgbClr val="C00000"/>
                </a:solidFill>
              </a:rPr>
              <a:t>Qu’est-ce que l’appui budgétaire?</a:t>
            </a:r>
          </a:p>
          <a:p>
            <a:pPr marL="457200" indent="-457200">
              <a:spcBef>
                <a:spcPts val="1200"/>
              </a:spcBef>
              <a:buClrTx/>
              <a:buFontTx/>
              <a:buAutoNum type="arabicPeriod"/>
            </a:pPr>
            <a:r>
              <a:rPr lang="fr-FR" sz="2200" i="0" dirty="0" smtClean="0"/>
              <a:t>Pourquoi utiliser l’appui budgétaire: objectifs et logique d’intervention</a:t>
            </a:r>
          </a:p>
          <a:p>
            <a:pPr marL="457200" indent="-457200">
              <a:spcBef>
                <a:spcPts val="1200"/>
              </a:spcBef>
              <a:buClrTx/>
              <a:buFontTx/>
              <a:buAutoNum type="arabicPeriod"/>
            </a:pPr>
            <a:r>
              <a:rPr lang="fr-FR" sz="2000" i="0" dirty="0" smtClean="0"/>
              <a:t>La nouvelle approche de l’appui budgétaire et aperçu des lignes directrices révisées</a:t>
            </a:r>
            <a:endParaRPr lang="en-GB" sz="2000" i="0" dirty="0" smtClean="0"/>
          </a:p>
          <a:p>
            <a:pPr marL="457200" indent="-457200">
              <a:spcBef>
                <a:spcPts val="1200"/>
              </a:spcBef>
              <a:buClrTx/>
              <a:buFontTx/>
              <a:buAutoNum type="arabicPeriod"/>
            </a:pPr>
            <a:r>
              <a:rPr lang="fr-FR" sz="2000" i="0" dirty="0" smtClean="0"/>
              <a:t>Les trois types de contrats d’appui budgétaire</a:t>
            </a:r>
            <a:endParaRPr lang="fr-FR" sz="2200" i="0" dirty="0" smtClean="0"/>
          </a:p>
          <a:p>
            <a:pPr algn="ctr"/>
            <a:r>
              <a:rPr lang="fr-FR" sz="2200" b="1" i="0" dirty="0" smtClean="0">
                <a:solidFill>
                  <a:srgbClr val="33CC33"/>
                </a:solidFill>
              </a:rPr>
              <a:t>Break</a:t>
            </a:r>
          </a:p>
          <a:p>
            <a:pPr marL="457200" indent="-457200">
              <a:spcBef>
                <a:spcPts val="1200"/>
              </a:spcBef>
              <a:buClrTx/>
              <a:buFont typeface="+mj-lt"/>
              <a:buAutoNum type="arabicPeriod" startAt="5"/>
            </a:pPr>
            <a:r>
              <a:rPr lang="fr-FR" sz="2000" i="0" dirty="0" smtClean="0"/>
              <a:t>Nouvelle structure de gouvernance et nouveau cycle des opérations  programme</a:t>
            </a:r>
            <a:endParaRPr lang="en-GB" sz="2000" i="0" dirty="0" smtClean="0"/>
          </a:p>
          <a:p>
            <a:pPr marL="457200" indent="-457200">
              <a:spcBef>
                <a:spcPts val="1200"/>
              </a:spcBef>
              <a:buClrTx/>
              <a:buFont typeface="+mj-lt"/>
              <a:buAutoNum type="arabicPeriod" startAt="5"/>
            </a:pPr>
            <a:r>
              <a:rPr lang="fr-BE" sz="2000" i="0" dirty="0" smtClean="0"/>
              <a:t>Appui budgétaire et décentralisation   </a:t>
            </a:r>
            <a:endParaRPr lang="en-GB" sz="2000" i="0" dirty="0" smtClean="0"/>
          </a:p>
          <a:p>
            <a:pPr marL="457200" indent="-457200">
              <a:spcBef>
                <a:spcPts val="1200"/>
              </a:spcBef>
              <a:buClrTx/>
              <a:buFont typeface="+mj-lt"/>
              <a:buAutoNum type="arabicPeriod" startAt="5"/>
            </a:pPr>
            <a:r>
              <a:rPr lang="fr-FR" sz="2000" i="0" dirty="0" smtClean="0"/>
              <a:t>Valeurs fondamentales et appui budgétaire de l’UE </a:t>
            </a:r>
            <a:endParaRPr lang="en-GB" sz="2000" i="0" dirty="0" smtClean="0"/>
          </a:p>
          <a:p>
            <a:pPr marL="457200" indent="-457200">
              <a:spcBef>
                <a:spcPts val="1200"/>
              </a:spcBef>
              <a:buClrTx/>
              <a:buFont typeface="+mj-lt"/>
              <a:buAutoNum type="arabicPeriod" startAt="5"/>
            </a:pPr>
            <a:r>
              <a:rPr lang="fr-FR" sz="2000" i="0" dirty="0" smtClean="0"/>
              <a:t>Critères d’éligibilité de l’appui budgétaire de l’UE</a:t>
            </a: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a:t>
            </a:fld>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algn="ctr"/>
            <a:r>
              <a:rPr lang="fr-FR" sz="2400" dirty="0" smtClean="0"/>
              <a:t>Des </a:t>
            </a:r>
            <a:r>
              <a:rPr lang="fr-FR" sz="2400" noProof="0" dirty="0" smtClean="0"/>
              <a:t>lignes directrices révisées sur l’AB (2012) (1)</a:t>
            </a:r>
            <a:endParaRPr lang="fr-FR" sz="2400" noProof="0" dirty="0"/>
          </a:p>
        </p:txBody>
      </p:sp>
      <p:sp>
        <p:nvSpPr>
          <p:cNvPr id="3" name="Content Placeholder 2"/>
          <p:cNvSpPr>
            <a:spLocks noGrp="1"/>
          </p:cNvSpPr>
          <p:nvPr>
            <p:ph idx="1"/>
          </p:nvPr>
        </p:nvSpPr>
        <p:spPr>
          <a:xfrm>
            <a:off x="457200" y="2348881"/>
            <a:ext cx="8229600" cy="3672508"/>
          </a:xfrm>
        </p:spPr>
        <p:txBody>
          <a:bodyPr/>
          <a:lstStyle/>
          <a:p>
            <a:pPr>
              <a:lnSpc>
                <a:spcPct val="80000"/>
              </a:lnSpc>
              <a:spcBef>
                <a:spcPct val="50000"/>
              </a:spcBef>
              <a:buClr>
                <a:srgbClr val="0F5494"/>
              </a:buClr>
              <a:buFont typeface="Wingdings" pitchFamily="2" charset="2"/>
              <a:buChar char="q"/>
            </a:pPr>
            <a:r>
              <a:rPr lang="fr-FR" sz="2000" b="1" i="0" dirty="0" smtClean="0"/>
              <a:t>Approuvées officiellement en septembre 2012</a:t>
            </a:r>
          </a:p>
          <a:p>
            <a:pPr>
              <a:lnSpc>
                <a:spcPct val="80000"/>
              </a:lnSpc>
              <a:spcBef>
                <a:spcPct val="50000"/>
              </a:spcBef>
              <a:buClr>
                <a:srgbClr val="0F5494"/>
              </a:buClr>
              <a:buFont typeface="Wingdings" pitchFamily="2" charset="2"/>
              <a:buChar char="q"/>
            </a:pPr>
            <a:r>
              <a:rPr lang="fr-FR" sz="2000" b="1" i="0" dirty="0" smtClean="0"/>
              <a:t>Effective à partir de Janvier 2013</a:t>
            </a:r>
          </a:p>
          <a:p>
            <a:pPr>
              <a:lnSpc>
                <a:spcPct val="80000"/>
              </a:lnSpc>
              <a:spcBef>
                <a:spcPct val="50000"/>
              </a:spcBef>
              <a:buClr>
                <a:srgbClr val="0F5494"/>
              </a:buClr>
              <a:buFont typeface="Wingdings" pitchFamily="2" charset="2"/>
              <a:buChar char="q"/>
            </a:pPr>
            <a:r>
              <a:rPr lang="fr-FR" sz="2000" b="1" i="0" dirty="0" smtClean="0"/>
              <a:t>Récente traduction française </a:t>
            </a:r>
          </a:p>
          <a:p>
            <a:pPr>
              <a:lnSpc>
                <a:spcPct val="80000"/>
              </a:lnSpc>
              <a:spcBef>
                <a:spcPct val="50000"/>
              </a:spcBef>
              <a:buClr>
                <a:srgbClr val="0F5494"/>
              </a:buClr>
              <a:buFont typeface="Wingdings" pitchFamily="2" charset="2"/>
              <a:buAutoNum type="arabicPlain" startAt="3"/>
            </a:pPr>
            <a:endParaRPr lang="fr-FR" sz="2000" b="1" i="0" dirty="0" smtClean="0"/>
          </a:p>
          <a:p>
            <a:pPr>
              <a:lnSpc>
                <a:spcPct val="80000"/>
              </a:lnSpc>
              <a:spcBef>
                <a:spcPct val="50000"/>
              </a:spcBef>
              <a:buClr>
                <a:srgbClr val="0F5494"/>
              </a:buClr>
              <a:buNone/>
            </a:pPr>
            <a:r>
              <a:rPr lang="fr-FR" sz="2000" b="1" i="0" dirty="0" smtClean="0"/>
              <a:t>3 parties:</a:t>
            </a:r>
          </a:p>
          <a:p>
            <a:r>
              <a:rPr lang="fr-FR" sz="2000" i="0" dirty="0" smtClean="0"/>
              <a:t>Partie I: 	Guide succinct</a:t>
            </a:r>
          </a:p>
          <a:p>
            <a:r>
              <a:rPr lang="fr-FR" sz="2000" i="0" dirty="0" smtClean="0"/>
              <a:t>Partie II: 	Programmation, conception et gestion de l’appui budgétaire</a:t>
            </a:r>
          </a:p>
          <a:p>
            <a:r>
              <a:rPr lang="fr-FR" sz="2000" i="0" dirty="0" smtClean="0"/>
              <a:t>Partie III: 	Annexes — Thématiques spécifiques et procédures à suivre</a:t>
            </a:r>
            <a:endParaRPr lang="fr-FR" sz="2000" b="1" i="0" dirty="0" smtClean="0"/>
          </a:p>
          <a:p>
            <a:pPr>
              <a:lnSpc>
                <a:spcPct val="80000"/>
              </a:lnSpc>
              <a:spcBef>
                <a:spcPct val="50000"/>
              </a:spcBef>
              <a:buClr>
                <a:srgbClr val="0F5494"/>
              </a:buClr>
              <a:buFont typeface="Wingdings" pitchFamily="2" charset="2"/>
              <a:buNone/>
            </a:pPr>
            <a:r>
              <a:rPr lang="fr-FR" sz="2000" b="1" i="0" noProof="0" dirty="0" smtClean="0"/>
              <a:t>	</a:t>
            </a:r>
            <a:endParaRPr lang="fr-FR" sz="2000"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20</a:t>
            </a:fld>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0727"/>
            <a:ext cx="9144000" cy="864097"/>
          </a:xfrm>
        </p:spPr>
        <p:txBody>
          <a:bodyPr/>
          <a:lstStyle/>
          <a:p>
            <a:r>
              <a:rPr lang="fr-FR" sz="2400" u="sng" dirty="0" smtClean="0"/>
              <a:t>Des lignes directrices révisées sur l’AB (2)</a:t>
            </a:r>
            <a:endParaRPr lang="en-GB" sz="2400" dirty="0"/>
          </a:p>
        </p:txBody>
      </p:sp>
      <p:sp>
        <p:nvSpPr>
          <p:cNvPr id="3" name="Content Placeholder 2"/>
          <p:cNvSpPr>
            <a:spLocks noGrp="1"/>
          </p:cNvSpPr>
          <p:nvPr>
            <p:ph idx="1"/>
          </p:nvPr>
        </p:nvSpPr>
        <p:spPr>
          <a:xfrm>
            <a:off x="500034" y="1772816"/>
            <a:ext cx="8229600" cy="4896544"/>
          </a:xfrm>
        </p:spPr>
        <p:txBody>
          <a:bodyPr/>
          <a:lstStyle/>
          <a:p>
            <a:pPr>
              <a:lnSpc>
                <a:spcPct val="80000"/>
              </a:lnSpc>
              <a:spcBef>
                <a:spcPct val="50000"/>
              </a:spcBef>
              <a:buClr>
                <a:srgbClr val="0F5494"/>
              </a:buClr>
              <a:buFont typeface="Wingdings" pitchFamily="2" charset="2"/>
              <a:buNone/>
            </a:pPr>
            <a:r>
              <a:rPr lang="fr-FR" sz="1800" b="1" i="0" dirty="0" smtClean="0"/>
              <a:t>Détails du plan de la partie III:</a:t>
            </a:r>
          </a:p>
          <a:p>
            <a:pPr>
              <a:lnSpc>
                <a:spcPct val="80000"/>
              </a:lnSpc>
              <a:spcBef>
                <a:spcPct val="50000"/>
              </a:spcBef>
              <a:buClr>
                <a:srgbClr val="0F5494"/>
              </a:buClr>
              <a:buFont typeface="Wingdings" pitchFamily="2" charset="2"/>
              <a:buNone/>
            </a:pPr>
            <a:endParaRPr lang="en-GB" sz="1600" i="0" dirty="0" smtClean="0"/>
          </a:p>
          <a:p>
            <a:pPr>
              <a:lnSpc>
                <a:spcPct val="80000"/>
              </a:lnSpc>
              <a:spcBef>
                <a:spcPct val="50000"/>
              </a:spcBef>
              <a:buClr>
                <a:srgbClr val="0F5494"/>
              </a:buClr>
              <a:buFont typeface="Wingdings" pitchFamily="2" charset="2"/>
              <a:buNone/>
            </a:pPr>
            <a:r>
              <a:rPr lang="en-GB" sz="1600" i="0" dirty="0" smtClean="0"/>
              <a:t>1.</a:t>
            </a:r>
            <a:r>
              <a:rPr lang="fr-FR" sz="1600" i="0" dirty="0" smtClean="0"/>
              <a:t>	Glossaire.</a:t>
            </a:r>
          </a:p>
          <a:p>
            <a:pPr>
              <a:lnSpc>
                <a:spcPct val="80000"/>
              </a:lnSpc>
              <a:spcBef>
                <a:spcPct val="50000"/>
              </a:spcBef>
              <a:buClr>
                <a:srgbClr val="0F5494"/>
              </a:buClr>
              <a:buFont typeface="Wingdings" pitchFamily="2" charset="2"/>
              <a:buNone/>
            </a:pPr>
            <a:r>
              <a:rPr lang="fr-FR" sz="1600" i="0" dirty="0" smtClean="0"/>
              <a:t>2.	Objectifs et logique d’intervention de l’AB.</a:t>
            </a:r>
          </a:p>
          <a:p>
            <a:pPr>
              <a:lnSpc>
                <a:spcPct val="80000"/>
              </a:lnSpc>
              <a:spcBef>
                <a:spcPct val="50000"/>
              </a:spcBef>
              <a:buClr>
                <a:srgbClr val="0F5494"/>
              </a:buClr>
              <a:buFont typeface="Wingdings" pitchFamily="2" charset="2"/>
              <a:buNone/>
            </a:pPr>
            <a:r>
              <a:rPr lang="fr-FR" sz="1600" i="0" dirty="0" smtClean="0">
                <a:solidFill>
                  <a:srgbClr val="FF0000"/>
                </a:solidFill>
              </a:rPr>
              <a:t>3.	Evaluation de l’éligibilité de la politique publique. </a:t>
            </a:r>
          </a:p>
          <a:p>
            <a:pPr>
              <a:lnSpc>
                <a:spcPct val="80000"/>
              </a:lnSpc>
              <a:spcBef>
                <a:spcPct val="50000"/>
              </a:spcBef>
              <a:buClr>
                <a:srgbClr val="0F5494"/>
              </a:buClr>
              <a:buNone/>
            </a:pPr>
            <a:r>
              <a:rPr lang="fr-FR" sz="1600" i="0" dirty="0" smtClean="0">
                <a:solidFill>
                  <a:srgbClr val="FF0000"/>
                </a:solidFill>
              </a:rPr>
              <a:t>4.	Evaluation de l’éligibilité macroéconomique.</a:t>
            </a:r>
          </a:p>
          <a:p>
            <a:pPr>
              <a:lnSpc>
                <a:spcPct val="80000"/>
              </a:lnSpc>
              <a:spcBef>
                <a:spcPct val="50000"/>
              </a:spcBef>
              <a:buClr>
                <a:srgbClr val="0F5494"/>
              </a:buClr>
              <a:buFont typeface="Wingdings" pitchFamily="2" charset="2"/>
              <a:buNone/>
            </a:pPr>
            <a:r>
              <a:rPr lang="fr-FR" sz="1600" i="0" dirty="0" smtClean="0">
                <a:solidFill>
                  <a:srgbClr val="FF0000"/>
                </a:solidFill>
              </a:rPr>
              <a:t>5.	Evaluation de l’éligibilité de la GFP</a:t>
            </a:r>
          </a:p>
          <a:p>
            <a:pPr>
              <a:lnSpc>
                <a:spcPct val="80000"/>
              </a:lnSpc>
              <a:spcBef>
                <a:spcPct val="50000"/>
              </a:spcBef>
              <a:buClr>
                <a:srgbClr val="0F5494"/>
              </a:buClr>
              <a:buFont typeface="Wingdings" pitchFamily="2" charset="2"/>
              <a:buNone/>
            </a:pPr>
            <a:r>
              <a:rPr lang="fr-FR" sz="1600" i="0" dirty="0" smtClean="0">
                <a:solidFill>
                  <a:srgbClr val="FF0000"/>
                </a:solidFill>
              </a:rPr>
              <a:t>6.	Evaluation de l’éligibilité de la transparence et du contrôle du budget.</a:t>
            </a:r>
          </a:p>
          <a:p>
            <a:pPr>
              <a:lnSpc>
                <a:spcPct val="80000"/>
              </a:lnSpc>
              <a:spcBef>
                <a:spcPct val="50000"/>
              </a:spcBef>
              <a:buClr>
                <a:srgbClr val="0F5494"/>
              </a:buClr>
              <a:buFont typeface="Wingdings" pitchFamily="2" charset="2"/>
              <a:buNone/>
            </a:pPr>
            <a:r>
              <a:rPr lang="fr-FR" sz="1600" i="0" dirty="0" smtClean="0"/>
              <a:t>7.	Cadre de gestion des risques.</a:t>
            </a:r>
          </a:p>
          <a:p>
            <a:pPr>
              <a:lnSpc>
                <a:spcPct val="80000"/>
              </a:lnSpc>
              <a:spcBef>
                <a:spcPct val="50000"/>
              </a:spcBef>
              <a:buClr>
                <a:srgbClr val="0F5494"/>
              </a:buClr>
              <a:buFont typeface="Wingdings" pitchFamily="2" charset="2"/>
              <a:buNone/>
            </a:pPr>
            <a:r>
              <a:rPr lang="fr-FR" sz="1600" i="0" dirty="0" smtClean="0"/>
              <a:t>8.	Evaluation des programmes et tranche variable.</a:t>
            </a:r>
          </a:p>
          <a:p>
            <a:pPr>
              <a:lnSpc>
                <a:spcPct val="80000"/>
              </a:lnSpc>
              <a:spcBef>
                <a:spcPct val="50000"/>
              </a:spcBef>
              <a:buClr>
                <a:srgbClr val="0F5494"/>
              </a:buClr>
              <a:buFont typeface="Wingdings" pitchFamily="2" charset="2"/>
              <a:buNone/>
            </a:pPr>
            <a:r>
              <a:rPr lang="fr-FR" sz="1600" i="0" dirty="0" smtClean="0"/>
              <a:t>9.	Contrats relatifs à la construction de l’appareil de l’Etat dans les situations de fragilité.</a:t>
            </a:r>
          </a:p>
          <a:p>
            <a:pPr>
              <a:lnSpc>
                <a:spcPct val="80000"/>
              </a:lnSpc>
              <a:spcBef>
                <a:spcPct val="50000"/>
              </a:spcBef>
              <a:buClr>
                <a:srgbClr val="0F5494"/>
              </a:buClr>
              <a:buFont typeface="Wingdings" pitchFamily="2" charset="2"/>
              <a:buNone/>
            </a:pPr>
            <a:r>
              <a:rPr lang="fr-FR" sz="1600" i="0" dirty="0" smtClean="0"/>
              <a:t>10.	 Appui budgétaire dans les petits états insulaires en développement (PEID) et les pays et territoires d’outre mer (PTOM).</a:t>
            </a:r>
            <a:endParaRPr lang="fr-FR" sz="1600" i="0" dirty="0" smtClean="0">
              <a:solidFill>
                <a:srgbClr val="00B050"/>
              </a:solidFill>
            </a:endParaRPr>
          </a:p>
          <a:p>
            <a:pPr>
              <a:lnSpc>
                <a:spcPct val="80000"/>
              </a:lnSpc>
              <a:spcBef>
                <a:spcPct val="50000"/>
              </a:spcBef>
              <a:buClr>
                <a:srgbClr val="0F5494"/>
              </a:buClr>
              <a:buFont typeface="Wingdings" pitchFamily="2" charset="2"/>
              <a:buAutoNum type="arabicPeriod" startAt="11"/>
            </a:pPr>
            <a:r>
              <a:rPr lang="fr-FR" sz="1600" i="0" dirty="0" smtClean="0"/>
              <a:t> Mobilisation des ressources financières nationales.</a:t>
            </a:r>
          </a:p>
          <a:p>
            <a:pPr>
              <a:lnSpc>
                <a:spcPct val="80000"/>
              </a:lnSpc>
              <a:spcBef>
                <a:spcPct val="50000"/>
              </a:spcBef>
              <a:buClr>
                <a:srgbClr val="0F5494"/>
              </a:buClr>
              <a:buFont typeface="Wingdings" pitchFamily="2" charset="2"/>
              <a:buAutoNum type="arabicPeriod" startAt="11"/>
            </a:pPr>
            <a:r>
              <a:rPr lang="fr-FR" sz="1600" i="0" dirty="0" smtClean="0"/>
              <a:t>Evaluation des valeurs fondamentales </a:t>
            </a:r>
          </a:p>
          <a:p>
            <a:pPr>
              <a:lnSpc>
                <a:spcPct val="80000"/>
              </a:lnSpc>
              <a:spcBef>
                <a:spcPct val="50000"/>
              </a:spcBef>
              <a:buClr>
                <a:srgbClr val="0F5494"/>
              </a:buClr>
              <a:buNone/>
            </a:pPr>
            <a:r>
              <a:rPr lang="en-GB" sz="1600" b="1" i="0" dirty="0" smtClean="0"/>
              <a:t>	</a:t>
            </a:r>
            <a:endParaRPr lang="en-GB"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21</a:t>
            </a:fld>
            <a:endParaRPr lang="en-GB"/>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645025" y="2996952"/>
            <a:ext cx="3959423" cy="3594338"/>
          </a:xfrm>
          <a:solidFill>
            <a:schemeClr val="accent3">
              <a:lumMod val="85000"/>
              <a:alpha val="90000"/>
            </a:schemeClr>
          </a:solidFill>
          <a:ln w="9525">
            <a:solidFill>
              <a:schemeClr val="tx2"/>
            </a:solidFill>
            <a:miter lim="800000"/>
            <a:headEnd/>
            <a:tailEnd/>
          </a:ln>
          <a:effectLst/>
        </p:spPr>
        <p:txBody>
          <a:bodyPr vert="horz" wrap="square" lIns="91440" tIns="45720" rIns="91440" bIns="45720" numCol="1" anchor="t" anchorCtr="0" compatLnSpc="1">
            <a:prstTxWarp prst="textNoShape">
              <a:avLst/>
            </a:prstTxWarp>
          </a:bodyPr>
          <a:lstStyle/>
          <a:p>
            <a:pPr marL="514350" indent="-514350">
              <a:spcBef>
                <a:spcPts val="600"/>
              </a:spcBef>
              <a:spcAft>
                <a:spcPts val="600"/>
              </a:spcAft>
              <a:buClrTx/>
              <a:buFont typeface="Verdana" pitchFamily="34" charset="0"/>
              <a:buAutoNum type="arabicPeriod"/>
            </a:pPr>
            <a:endParaRPr lang="fr-FR" sz="1400" b="1" noProof="0" dirty="0" smtClean="0">
              <a:solidFill>
                <a:srgbClr val="FF0000"/>
              </a:solidFill>
            </a:endParaRPr>
          </a:p>
          <a:p>
            <a:pPr marL="514350" indent="-514350">
              <a:spcBef>
                <a:spcPts val="600"/>
              </a:spcBef>
              <a:spcAft>
                <a:spcPts val="600"/>
              </a:spcAft>
              <a:buClrTx/>
              <a:buFont typeface="Verdana" pitchFamily="34" charset="0"/>
              <a:buAutoNum type="arabicPeriod"/>
            </a:pPr>
            <a:r>
              <a:rPr lang="fr-FR" sz="1400" b="1" noProof="0" dirty="0" smtClean="0">
                <a:solidFill>
                  <a:srgbClr val="FF0000"/>
                </a:solidFill>
              </a:rPr>
              <a:t>Politique/stratégie nationale ou sectorielle </a:t>
            </a:r>
          </a:p>
          <a:p>
            <a:pPr marL="514350" indent="-514350">
              <a:spcBef>
                <a:spcPts val="600"/>
              </a:spcBef>
              <a:spcAft>
                <a:spcPts val="600"/>
              </a:spcAft>
              <a:buClrTx/>
              <a:buFont typeface="Verdana" pitchFamily="34" charset="0"/>
              <a:buAutoNum type="arabicPeriod"/>
            </a:pPr>
            <a:r>
              <a:rPr lang="fr-FR" sz="1400" b="1" noProof="0" dirty="0" smtClean="0">
                <a:solidFill>
                  <a:srgbClr val="FF0000"/>
                </a:solidFill>
              </a:rPr>
              <a:t>Stabilité macroéconomique</a:t>
            </a:r>
          </a:p>
          <a:p>
            <a:pPr marL="514350" indent="-514350">
              <a:spcBef>
                <a:spcPts val="600"/>
              </a:spcBef>
              <a:spcAft>
                <a:spcPts val="600"/>
              </a:spcAft>
              <a:buClrTx/>
              <a:buFont typeface="Verdana" pitchFamily="34" charset="0"/>
              <a:buAutoNum type="arabicPeriod"/>
            </a:pPr>
            <a:r>
              <a:rPr lang="fr-FR" sz="1400" b="1" noProof="0" dirty="0" smtClean="0">
                <a:solidFill>
                  <a:srgbClr val="FF0000"/>
                </a:solidFill>
              </a:rPr>
              <a:t>Systèmes GFP et Redevabilité</a:t>
            </a:r>
          </a:p>
          <a:p>
            <a:pPr marL="514350" indent="-514350">
              <a:spcBef>
                <a:spcPts val="600"/>
              </a:spcBef>
              <a:spcAft>
                <a:spcPts val="600"/>
              </a:spcAft>
              <a:buClrTx/>
              <a:buFont typeface="+mj-lt"/>
              <a:buAutoNum type="arabicPeriod" startAt="4"/>
            </a:pPr>
            <a:r>
              <a:rPr lang="fr-FR" sz="1400" b="1" noProof="0" dirty="0" smtClean="0">
                <a:solidFill>
                  <a:srgbClr val="FF0000"/>
                </a:solidFill>
              </a:rPr>
              <a:t>Transparence et contrôle du budget</a:t>
            </a:r>
          </a:p>
          <a:p>
            <a:pPr marL="514350" indent="-514350">
              <a:spcBef>
                <a:spcPts val="600"/>
              </a:spcBef>
              <a:spcAft>
                <a:spcPts val="600"/>
              </a:spcAft>
              <a:buClrTx/>
              <a:buNone/>
            </a:pPr>
            <a:r>
              <a:rPr lang="fr-FR" sz="1400" b="1" noProof="0" dirty="0" smtClean="0">
                <a:solidFill>
                  <a:srgbClr val="FF0000"/>
                </a:solidFill>
              </a:rPr>
              <a:t>	</a:t>
            </a:r>
            <a:r>
              <a:rPr lang="fr-FR" sz="1400" noProof="0" dirty="0" smtClean="0">
                <a:solidFill>
                  <a:schemeClr val="accent5">
                    <a:lumMod val="25000"/>
                  </a:schemeClr>
                </a:solidFill>
              </a:rPr>
              <a:t>Cadre s</a:t>
            </a:r>
            <a:r>
              <a:rPr lang="fr-FR" sz="1400" noProof="0" dirty="0" smtClean="0">
                <a:solidFill>
                  <a:srgbClr val="103C72"/>
                </a:solidFill>
              </a:rPr>
              <a:t>tructuré </a:t>
            </a:r>
            <a:r>
              <a:rPr lang="fr-FR" sz="1400" noProof="0" dirty="0" smtClean="0">
                <a:solidFill>
                  <a:schemeClr val="accent5">
                    <a:lumMod val="25000"/>
                  </a:schemeClr>
                </a:solidFill>
              </a:rPr>
              <a:t>de gestion des risques (CSGR) </a:t>
            </a:r>
            <a:r>
              <a:rPr lang="fr-FR" sz="1400" noProof="0" dirty="0" smtClean="0">
                <a:solidFill>
                  <a:srgbClr val="103C72"/>
                </a:solidFill>
              </a:rPr>
              <a:t>afin d’éclairer la prise de décision et le dialogue de politique</a:t>
            </a:r>
          </a:p>
        </p:txBody>
      </p:sp>
      <p:sp>
        <p:nvSpPr>
          <p:cNvPr id="2" name="Title 1"/>
          <p:cNvSpPr>
            <a:spLocks noGrp="1"/>
          </p:cNvSpPr>
          <p:nvPr>
            <p:ph type="title"/>
          </p:nvPr>
        </p:nvSpPr>
        <p:spPr>
          <a:xfrm>
            <a:off x="500034" y="1196752"/>
            <a:ext cx="8229600" cy="946364"/>
          </a:xfrm>
        </p:spPr>
        <p:txBody>
          <a:bodyPr/>
          <a:lstStyle/>
          <a:p>
            <a:r>
              <a:rPr lang="fr-FR" sz="2400" noProof="0" dirty="0" smtClean="0"/>
              <a:t>Lignes directrices révisées : une approche revue de l’éligibilité et de l’évaluation</a:t>
            </a:r>
            <a:endParaRPr lang="fr-FR" sz="2400" noProof="0" dirty="0"/>
          </a:p>
        </p:txBody>
      </p:sp>
      <p:sp>
        <p:nvSpPr>
          <p:cNvPr id="4" name="Content Placeholder 3"/>
          <p:cNvSpPr>
            <a:spLocks noGrp="1"/>
          </p:cNvSpPr>
          <p:nvPr>
            <p:ph sz="half" idx="2"/>
          </p:nvPr>
        </p:nvSpPr>
        <p:spPr>
          <a:xfrm>
            <a:off x="457200" y="3068960"/>
            <a:ext cx="4042792" cy="3522330"/>
          </a:xfrm>
          <a:solidFill>
            <a:schemeClr val="accent3">
              <a:lumMod val="85000"/>
              <a:alpha val="90000"/>
            </a:schemeClr>
          </a:solidFill>
          <a:ln>
            <a:solidFill>
              <a:schemeClr val="tx2"/>
            </a:solidFill>
          </a:ln>
        </p:spPr>
        <p:txBody>
          <a:bodyPr/>
          <a:lstStyle/>
          <a:p>
            <a:pPr marL="514350" indent="-514350">
              <a:spcBef>
                <a:spcPts val="600"/>
              </a:spcBef>
              <a:spcAft>
                <a:spcPts val="600"/>
              </a:spcAft>
              <a:buClrTx/>
              <a:buFont typeface="Verdana" pitchFamily="34" charset="0"/>
              <a:buAutoNum type="arabicPeriod"/>
            </a:pPr>
            <a:endParaRPr lang="fr-FR" sz="1400" noProof="0" dirty="0" smtClean="0">
              <a:solidFill>
                <a:srgbClr val="103C72"/>
              </a:solidFill>
            </a:endParaRPr>
          </a:p>
          <a:p>
            <a:pPr marL="514350" indent="-514350">
              <a:spcBef>
                <a:spcPts val="600"/>
              </a:spcBef>
              <a:spcAft>
                <a:spcPts val="600"/>
              </a:spcAft>
              <a:buClrTx/>
              <a:buFont typeface="Verdana" pitchFamily="34" charset="0"/>
              <a:buAutoNum type="arabicPeriod"/>
            </a:pPr>
            <a:r>
              <a:rPr lang="fr-FR" sz="1400" b="1" noProof="0" dirty="0" smtClean="0">
                <a:solidFill>
                  <a:srgbClr val="FF0000"/>
                </a:solidFill>
              </a:rPr>
              <a:t>Politique/stratégie nationale ou sectorielle </a:t>
            </a:r>
          </a:p>
          <a:p>
            <a:pPr marL="514350" indent="-514350">
              <a:spcBef>
                <a:spcPts val="600"/>
              </a:spcBef>
              <a:spcAft>
                <a:spcPts val="600"/>
              </a:spcAft>
              <a:buClrTx/>
              <a:buFont typeface="Verdana" pitchFamily="34" charset="0"/>
              <a:buAutoNum type="arabicPeriod"/>
            </a:pPr>
            <a:r>
              <a:rPr lang="fr-FR" sz="1400" b="1" noProof="0" dirty="0" smtClean="0">
                <a:solidFill>
                  <a:srgbClr val="FF0000"/>
                </a:solidFill>
              </a:rPr>
              <a:t>Stabilité macroéconomique</a:t>
            </a:r>
          </a:p>
          <a:p>
            <a:pPr marL="514350" indent="-514350">
              <a:spcBef>
                <a:spcPts val="600"/>
              </a:spcBef>
              <a:spcAft>
                <a:spcPts val="600"/>
              </a:spcAft>
              <a:buClrTx/>
              <a:buFont typeface="Verdana" pitchFamily="34" charset="0"/>
              <a:buAutoNum type="arabicPeriod"/>
            </a:pPr>
            <a:r>
              <a:rPr lang="fr-FR" sz="1400" b="1" noProof="0" dirty="0" smtClean="0">
                <a:solidFill>
                  <a:srgbClr val="FF0000"/>
                </a:solidFill>
              </a:rPr>
              <a:t>Systèmes GFP et Redevabilité</a:t>
            </a:r>
          </a:p>
          <a:p>
            <a:pPr marL="514350" indent="-514350">
              <a:spcBef>
                <a:spcPts val="600"/>
              </a:spcBef>
              <a:spcAft>
                <a:spcPts val="600"/>
              </a:spcAft>
              <a:buClrTx/>
              <a:buFont typeface="Verdana" pitchFamily="34" charset="0"/>
              <a:buAutoNum type="arabicPeriod"/>
            </a:pPr>
            <a:r>
              <a:rPr lang="fr-FR" sz="1400" noProof="0" dirty="0" smtClean="0">
                <a:solidFill>
                  <a:srgbClr val="103C72"/>
                </a:solidFill>
              </a:rPr>
              <a:t>Le budget et le CDMT: affectations sectorielles </a:t>
            </a:r>
          </a:p>
          <a:p>
            <a:pPr marL="514350" indent="-514350">
              <a:spcBef>
                <a:spcPts val="600"/>
              </a:spcBef>
              <a:spcAft>
                <a:spcPts val="600"/>
              </a:spcAft>
              <a:buClrTx/>
              <a:buFont typeface="Verdana" pitchFamily="34" charset="0"/>
              <a:buAutoNum type="arabicPeriod"/>
            </a:pPr>
            <a:r>
              <a:rPr lang="fr-FR" sz="1400" noProof="0" dirty="0" smtClean="0">
                <a:solidFill>
                  <a:srgbClr val="103C72"/>
                </a:solidFill>
              </a:rPr>
              <a:t>Cadre de coordination (en part. coordination  des donateurs)</a:t>
            </a:r>
          </a:p>
          <a:p>
            <a:pPr marL="514350" indent="-514350">
              <a:spcBef>
                <a:spcPts val="600"/>
              </a:spcBef>
              <a:spcAft>
                <a:spcPts val="600"/>
              </a:spcAft>
              <a:buClrTx/>
              <a:buFont typeface="Verdana" pitchFamily="34" charset="0"/>
              <a:buAutoNum type="arabicPeriod"/>
            </a:pPr>
            <a:r>
              <a:rPr lang="fr-FR" sz="1400" noProof="0" dirty="0" smtClean="0">
                <a:solidFill>
                  <a:srgbClr val="103C72"/>
                </a:solidFill>
              </a:rPr>
              <a:t>Mesure de la performance</a:t>
            </a:r>
          </a:p>
          <a:p>
            <a:pPr marL="514350" indent="-514350">
              <a:spcBef>
                <a:spcPts val="600"/>
              </a:spcBef>
              <a:spcAft>
                <a:spcPts val="600"/>
              </a:spcAft>
              <a:buClrTx/>
              <a:buFont typeface="Verdana" pitchFamily="34" charset="0"/>
              <a:buAutoNum type="arabicPeriod"/>
            </a:pPr>
            <a:r>
              <a:rPr lang="fr-FR" sz="1400" noProof="0" dirty="0" smtClean="0">
                <a:solidFill>
                  <a:srgbClr val="103C72"/>
                </a:solidFill>
              </a:rPr>
              <a:t>Cadre institutionnel et Capacités </a:t>
            </a:r>
          </a:p>
          <a:p>
            <a:pPr>
              <a:buClrTx/>
            </a:pPr>
            <a:endParaRPr lang="fr-FR" sz="1400" noProof="0" dirty="0"/>
          </a:p>
        </p:txBody>
      </p:sp>
      <p:sp>
        <p:nvSpPr>
          <p:cNvPr id="5" name="Text Placeholder 4"/>
          <p:cNvSpPr>
            <a:spLocks noGrp="1"/>
          </p:cNvSpPr>
          <p:nvPr>
            <p:ph type="body" sz="quarter" idx="3"/>
          </p:nvPr>
        </p:nvSpPr>
        <p:spPr>
          <a:xfrm>
            <a:off x="4645025" y="2175205"/>
            <a:ext cx="4041775" cy="893755"/>
          </a:xfrm>
          <a:solidFill>
            <a:srgbClr val="3E6FD2"/>
          </a:solidFill>
          <a:ln w="9525">
            <a:noFill/>
            <a:miter lim="800000"/>
            <a:headEnd/>
            <a:tailEnd/>
          </a:ln>
          <a:effectLst/>
        </p:spPr>
        <p:txBody>
          <a:bodyPr vert="horz" wrap="square" lIns="91440" tIns="45720" rIns="91440" bIns="45720" numCol="1" anchor="b" anchorCtr="0" compatLnSpc="1">
            <a:prstTxWarp prst="textNoShape">
              <a:avLst/>
            </a:prstTxWarp>
          </a:bodyPr>
          <a:lstStyle/>
          <a:p>
            <a:pPr algn="ctr"/>
            <a:r>
              <a:rPr lang="fr-FR" sz="1600" i="0" noProof="0" dirty="0" smtClean="0">
                <a:solidFill>
                  <a:srgbClr val="FFFF00"/>
                </a:solidFill>
              </a:rPr>
              <a:t>Lignes directrices révisées :  4 critères d’éligibilité + cadre structuré de gestion des risques</a:t>
            </a:r>
          </a:p>
        </p:txBody>
      </p:sp>
      <p:sp>
        <p:nvSpPr>
          <p:cNvPr id="7" name="Slide Number Placeholder 6"/>
          <p:cNvSpPr>
            <a:spLocks noGrp="1"/>
          </p:cNvSpPr>
          <p:nvPr>
            <p:ph type="sldNum" sz="quarter" idx="12"/>
          </p:nvPr>
        </p:nvSpPr>
        <p:spPr/>
        <p:txBody>
          <a:bodyPr/>
          <a:lstStyle/>
          <a:p>
            <a:fld id="{580502AF-40B9-4FC6-8B1E-970A2E366E37}" type="slidenum">
              <a:rPr lang="en-GB" smtClean="0"/>
              <a:pPr/>
              <a:t>22</a:t>
            </a:fld>
            <a:endParaRPr lang="en-GB" dirty="0"/>
          </a:p>
        </p:txBody>
      </p:sp>
      <p:sp>
        <p:nvSpPr>
          <p:cNvPr id="3" name="Text Placeholder 2"/>
          <p:cNvSpPr>
            <a:spLocks noGrp="1"/>
          </p:cNvSpPr>
          <p:nvPr>
            <p:ph type="body" idx="1"/>
          </p:nvPr>
        </p:nvSpPr>
        <p:spPr>
          <a:xfrm>
            <a:off x="457200" y="2175205"/>
            <a:ext cx="4040188" cy="893755"/>
          </a:xfrm>
          <a:solidFill>
            <a:srgbClr val="3E6FD2"/>
          </a:solidFill>
        </p:spPr>
        <p:txBody>
          <a:bodyPr/>
          <a:lstStyle/>
          <a:p>
            <a:pPr algn="ctr"/>
            <a:r>
              <a:rPr lang="fr-FR" sz="1600" i="0" noProof="0" dirty="0" smtClean="0">
                <a:solidFill>
                  <a:srgbClr val="FFFF00"/>
                </a:solidFill>
              </a:rPr>
              <a:t>Lignes directrices précédentes : 3 critères d’éligibilité, 7  points à évaluer</a:t>
            </a:r>
            <a:endParaRPr lang="fr-FR" sz="1600" i="0" noProof="0" dirty="0">
              <a:solidFill>
                <a:srgbClr val="FFFF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PLAN</a:t>
            </a:r>
            <a:endParaRPr lang="en-GB" dirty="0"/>
          </a:p>
        </p:txBody>
      </p:sp>
      <p:sp>
        <p:nvSpPr>
          <p:cNvPr id="3" name="Content Placeholder 2"/>
          <p:cNvSpPr>
            <a:spLocks noGrp="1"/>
          </p:cNvSpPr>
          <p:nvPr>
            <p:ph idx="1"/>
          </p:nvPr>
        </p:nvSpPr>
        <p:spPr>
          <a:xfrm>
            <a:off x="500034" y="1628800"/>
            <a:ext cx="8229600" cy="5229200"/>
          </a:xfrm>
        </p:spPr>
        <p:txBody>
          <a:bodyPr/>
          <a:lstStyle/>
          <a:p>
            <a:pPr marL="457200" indent="-457200">
              <a:spcBef>
                <a:spcPts val="1200"/>
              </a:spcBef>
              <a:buClrTx/>
              <a:buAutoNum type="arabicPeriod"/>
            </a:pPr>
            <a:r>
              <a:rPr lang="fr-FR" sz="2000" i="0" dirty="0" smtClean="0"/>
              <a:t>Qu’est-ce que l’appui budgétaire?</a:t>
            </a:r>
          </a:p>
          <a:p>
            <a:pPr marL="457200" indent="-457200">
              <a:spcBef>
                <a:spcPts val="1200"/>
              </a:spcBef>
              <a:buClrTx/>
              <a:buFontTx/>
              <a:buAutoNum type="arabicPeriod"/>
            </a:pPr>
            <a:r>
              <a:rPr lang="fr-FR" sz="2000" i="0" dirty="0" smtClean="0"/>
              <a:t>Pourquoi utiliser l’appui budgétaire: objectifs et logique d’intervention</a:t>
            </a:r>
          </a:p>
          <a:p>
            <a:pPr marL="457200" indent="-457200">
              <a:spcBef>
                <a:spcPts val="1200"/>
              </a:spcBef>
              <a:buClrTx/>
              <a:buFontTx/>
              <a:buAutoNum type="arabicPeriod"/>
            </a:pPr>
            <a:r>
              <a:rPr lang="fr-FR" sz="2000" i="0" dirty="0" smtClean="0">
                <a:solidFill>
                  <a:schemeClr val="accent2"/>
                </a:solidFill>
              </a:rPr>
              <a:t>La nouvelle approche de l’appui budgétaire et aperçu des lignes directrices révisées</a:t>
            </a:r>
            <a:endParaRPr lang="en-GB" sz="2000" i="0" dirty="0" smtClean="0">
              <a:solidFill>
                <a:schemeClr val="accent2"/>
              </a:solidFill>
            </a:endParaRPr>
          </a:p>
          <a:p>
            <a:pPr marL="457200" indent="-457200">
              <a:spcBef>
                <a:spcPts val="1200"/>
              </a:spcBef>
              <a:buClrTx/>
              <a:buFontTx/>
              <a:buAutoNum type="arabicPeriod"/>
            </a:pPr>
            <a:r>
              <a:rPr lang="fr-FR" sz="2000" i="0" dirty="0" smtClean="0">
                <a:solidFill>
                  <a:srgbClr val="FF0000"/>
                </a:solidFill>
              </a:rPr>
              <a:t>Les trois types de contrats d’appui budgétaire</a:t>
            </a:r>
            <a:endParaRPr lang="fr-FR" sz="2200" i="0" dirty="0" smtClean="0">
              <a:solidFill>
                <a:srgbClr val="FF0000"/>
              </a:solidFill>
            </a:endParaRPr>
          </a:p>
          <a:p>
            <a:pPr algn="ctr"/>
            <a:r>
              <a:rPr lang="fr-FR" sz="2200" b="1" i="0" dirty="0" smtClean="0">
                <a:solidFill>
                  <a:srgbClr val="33CC33"/>
                </a:solidFill>
              </a:rPr>
              <a:t>Break</a:t>
            </a:r>
          </a:p>
          <a:p>
            <a:pPr marL="457200" indent="-457200">
              <a:spcBef>
                <a:spcPts val="1200"/>
              </a:spcBef>
              <a:buClrTx/>
              <a:buFont typeface="+mj-lt"/>
              <a:buAutoNum type="arabicPeriod" startAt="5"/>
            </a:pPr>
            <a:r>
              <a:rPr lang="fr-FR" sz="2000" i="0" dirty="0" smtClean="0"/>
              <a:t>Nouvelle structure de gouvernance et nouveau cycle des opérations  programme</a:t>
            </a:r>
            <a:endParaRPr lang="en-GB" sz="2000" i="0" dirty="0" smtClean="0"/>
          </a:p>
          <a:p>
            <a:pPr marL="457200" indent="-457200">
              <a:spcBef>
                <a:spcPts val="1200"/>
              </a:spcBef>
              <a:buClrTx/>
              <a:buFont typeface="+mj-lt"/>
              <a:buAutoNum type="arabicPeriod" startAt="5"/>
            </a:pPr>
            <a:r>
              <a:rPr lang="fr-BE" sz="2000" i="0" dirty="0" smtClean="0"/>
              <a:t>Appui budgétaire et décentralisation   </a:t>
            </a:r>
            <a:endParaRPr lang="en-GB" sz="2000" i="0" dirty="0" smtClean="0"/>
          </a:p>
          <a:p>
            <a:pPr marL="457200" indent="-457200">
              <a:spcBef>
                <a:spcPts val="1200"/>
              </a:spcBef>
              <a:buClrTx/>
              <a:buFont typeface="+mj-lt"/>
              <a:buAutoNum type="arabicPeriod" startAt="5"/>
            </a:pPr>
            <a:r>
              <a:rPr lang="fr-FR" sz="2000" i="0" dirty="0" smtClean="0"/>
              <a:t>Valeurs fondamentales et appui budgétaire de l’UE </a:t>
            </a:r>
            <a:endParaRPr lang="en-GB" sz="2000" i="0" dirty="0" smtClean="0"/>
          </a:p>
          <a:p>
            <a:pPr marL="457200" indent="-457200">
              <a:spcBef>
                <a:spcPts val="1200"/>
              </a:spcBef>
              <a:buClrTx/>
              <a:buFont typeface="+mj-lt"/>
              <a:buAutoNum type="arabicPeriod" startAt="5"/>
            </a:pPr>
            <a:r>
              <a:rPr lang="fr-FR" sz="2000" i="0" dirty="0" smtClean="0"/>
              <a:t>Critères d’éligibilité de l’appui budgétaire de l’UE</a:t>
            </a: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23</a:t>
            </a:fld>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95288" y="1339850"/>
            <a:ext cx="8229600" cy="720725"/>
          </a:xfrm>
        </p:spPr>
        <p:txBody>
          <a:bodyPr/>
          <a:lstStyle/>
          <a:p>
            <a:pPr indent="0" eaLnBrk="1" hangingPunct="1"/>
            <a:r>
              <a:rPr lang="fr-FR" sz="2600" noProof="0" dirty="0" smtClean="0"/>
              <a:t>Trois types de contrats d’AB</a:t>
            </a:r>
          </a:p>
        </p:txBody>
      </p:sp>
      <p:sp>
        <p:nvSpPr>
          <p:cNvPr id="16387" name="Rectangle 3"/>
          <p:cNvSpPr>
            <a:spLocks noGrp="1" noChangeArrowheads="1"/>
          </p:cNvSpPr>
          <p:nvPr>
            <p:ph type="body" idx="1"/>
          </p:nvPr>
        </p:nvSpPr>
        <p:spPr>
          <a:xfrm>
            <a:off x="468313" y="2060574"/>
            <a:ext cx="8229600" cy="4392761"/>
          </a:xfrm>
        </p:spPr>
        <p:txBody>
          <a:bodyPr/>
          <a:lstStyle/>
          <a:p>
            <a:pPr marL="933450" lvl="1" indent="-476250" eaLnBrk="1" hangingPunct="1">
              <a:lnSpc>
                <a:spcPct val="130000"/>
              </a:lnSpc>
              <a:spcBef>
                <a:spcPct val="0"/>
              </a:spcBef>
              <a:buFont typeface="Wingdings" pitchFamily="2" charset="2"/>
              <a:buChar char="§"/>
            </a:pPr>
            <a:r>
              <a:rPr lang="fr-FR" b="0" noProof="0" dirty="0" smtClean="0">
                <a:solidFill>
                  <a:srgbClr val="C00000"/>
                </a:solidFill>
              </a:rPr>
              <a:t>Contrats de bonne gouvernance et de développement </a:t>
            </a:r>
            <a:r>
              <a:rPr lang="fr-FR" b="0" noProof="0" dirty="0" smtClean="0">
                <a:solidFill>
                  <a:schemeClr val="accent2"/>
                </a:solidFill>
              </a:rPr>
              <a:t>(CBGD), visant à promouvoir une stratégie nationale de développement et des réformes au niveau national </a:t>
            </a:r>
          </a:p>
          <a:p>
            <a:pPr marL="933450" lvl="1" indent="-476250" eaLnBrk="1" hangingPunct="1">
              <a:lnSpc>
                <a:spcPct val="130000"/>
              </a:lnSpc>
              <a:spcBef>
                <a:spcPct val="0"/>
              </a:spcBef>
              <a:buFont typeface="Wingdings" pitchFamily="2" charset="2"/>
              <a:buChar char="§"/>
            </a:pPr>
            <a:r>
              <a:rPr lang="fr-FR" b="0" noProof="0" dirty="0" smtClean="0">
                <a:solidFill>
                  <a:srgbClr val="C00000"/>
                </a:solidFill>
              </a:rPr>
              <a:t>Contrats de réforme sectorielle </a:t>
            </a:r>
            <a:r>
              <a:rPr lang="fr-FR" b="0" noProof="0" dirty="0" smtClean="0">
                <a:solidFill>
                  <a:schemeClr val="accent2"/>
                </a:solidFill>
              </a:rPr>
              <a:t>(CRS), visant à renforcer la mise en œuvre des politiques et réformes sectorielles et à l’amélioration des missions de service  </a:t>
            </a:r>
          </a:p>
          <a:p>
            <a:pPr marL="933450" lvl="1" indent="-476250" eaLnBrk="1" hangingPunct="1">
              <a:lnSpc>
                <a:spcPct val="130000"/>
              </a:lnSpc>
              <a:spcBef>
                <a:spcPct val="0"/>
              </a:spcBef>
              <a:buFont typeface="Wingdings" pitchFamily="2" charset="2"/>
              <a:buChar char="§"/>
            </a:pPr>
            <a:r>
              <a:rPr lang="fr-FR" b="0" noProof="0" dirty="0" smtClean="0">
                <a:solidFill>
                  <a:srgbClr val="C00000"/>
                </a:solidFill>
              </a:rPr>
              <a:t>Contrats relatifs à la création de l’appareil de l’État </a:t>
            </a:r>
            <a:r>
              <a:rPr lang="fr-FR" b="0" noProof="0" dirty="0" smtClean="0">
                <a:solidFill>
                  <a:schemeClr val="accent2"/>
                </a:solidFill>
              </a:rPr>
              <a:t>(CCAE), visant à renforcer les États fragiles, assurer des fonctions essentielles de l’État et les services publics de base et à soutenir la transition vers une gouvernance démocratique. </a:t>
            </a:r>
          </a:p>
        </p:txBody>
      </p:sp>
      <p:sp>
        <p:nvSpPr>
          <p:cNvPr id="16388" name="Slide Number Placeholder 1"/>
          <p:cNvSpPr>
            <a:spLocks noGrp="1"/>
          </p:cNvSpPr>
          <p:nvPr>
            <p:ph type="sldNum" sz="quarter" idx="12"/>
          </p:nvPr>
        </p:nvSpPr>
        <p:spPr>
          <a:noFill/>
          <a:ln>
            <a:miter lim="800000"/>
            <a:headEnd/>
            <a:tailEnd/>
          </a:ln>
        </p:spPr>
        <p:txBody>
          <a:bodyPr/>
          <a:lstStyle/>
          <a:p>
            <a:fld id="{6F5F60DB-D607-4974-BC4B-2CB92B724CAD}" type="slidenum">
              <a:rPr lang="en-GB" smtClean="0"/>
              <a:pPr/>
              <a:t>24</a:t>
            </a:fld>
            <a:endParaRPr lang="en-GB"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95288" y="1339850"/>
            <a:ext cx="8229600" cy="504825"/>
          </a:xfrm>
        </p:spPr>
        <p:txBody>
          <a:bodyPr/>
          <a:lstStyle/>
          <a:p>
            <a:pPr indent="0" eaLnBrk="1" hangingPunct="1"/>
            <a:r>
              <a:rPr lang="fr-FR" sz="2600" noProof="0" dirty="0" smtClean="0"/>
              <a:t>Objectifs spécifiques des CBGD</a:t>
            </a:r>
          </a:p>
        </p:txBody>
      </p:sp>
      <p:sp>
        <p:nvSpPr>
          <p:cNvPr id="4099" name="Rectangle 3"/>
          <p:cNvSpPr>
            <a:spLocks noGrp="1" noChangeArrowheads="1"/>
          </p:cNvSpPr>
          <p:nvPr>
            <p:ph type="body" idx="1"/>
          </p:nvPr>
        </p:nvSpPr>
        <p:spPr>
          <a:xfrm>
            <a:off x="457200" y="1916113"/>
            <a:ext cx="8229600" cy="4105275"/>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Améliorer la capacité financière du gouvernement pour réaliser les objectifs de politique (globale) </a:t>
            </a: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Encourager </a:t>
            </a:r>
            <a:r>
              <a:rPr lang="fr-FR" sz="1800" b="0" noProof="0" dirty="0" smtClean="0">
                <a:solidFill>
                  <a:schemeClr val="accent6"/>
                </a:solidFill>
              </a:rPr>
              <a:t>la redevabilité nationale</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Renforcer les mécanismes de contrôle national et les systèmes gouvernementaux essentiels</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Soutenir des réformes plus </a:t>
            </a:r>
            <a:r>
              <a:rPr lang="fr-FR" sz="1800" b="0" dirty="0" smtClean="0">
                <a:solidFill>
                  <a:schemeClr val="accent6"/>
                </a:solidFill>
              </a:rPr>
              <a:t>larges</a:t>
            </a:r>
            <a:r>
              <a:rPr lang="fr-FR" sz="1800" b="0" noProof="0" dirty="0" smtClean="0">
                <a:solidFill>
                  <a:schemeClr val="accent6"/>
                </a:solidFill>
              </a:rPr>
              <a:t> concernant: la gestion macroéconomique, la GFP, la mobilisation des recettes nationales, la réforme du secteur public, etc.</a:t>
            </a: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Lever</a:t>
            </a:r>
            <a:r>
              <a:rPr lang="fr-FR" sz="1800" b="0" noProof="0" dirty="0" smtClean="0">
                <a:solidFill>
                  <a:schemeClr val="accent6"/>
                </a:solidFill>
              </a:rPr>
              <a:t> les contraintes </a:t>
            </a:r>
            <a:r>
              <a:rPr lang="fr-FR" sz="1800" b="0" dirty="0" smtClean="0">
                <a:solidFill>
                  <a:schemeClr val="accent6"/>
                </a:solidFill>
              </a:rPr>
              <a:t>à</a:t>
            </a:r>
            <a:r>
              <a:rPr lang="fr-FR" sz="1800" b="0" noProof="0" dirty="0" smtClean="0">
                <a:solidFill>
                  <a:schemeClr val="accent6"/>
                </a:solidFill>
              </a:rPr>
              <a:t> une croissance durable et inclusive </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Améliorer les missions de service public   </a:t>
            </a:r>
          </a:p>
          <a:p>
            <a:pPr eaLnBrk="1" hangingPunct="1">
              <a:defRPr/>
            </a:pPr>
            <a:endParaRPr lang="fr-FR" sz="1800" noProof="0" dirty="0" smtClean="0"/>
          </a:p>
          <a:p>
            <a:pPr eaLnBrk="1" hangingPunct="1">
              <a:defRPr/>
            </a:pPr>
            <a:endParaRPr lang="fr-FR" noProof="0" dirty="0" smtClean="0"/>
          </a:p>
        </p:txBody>
      </p:sp>
      <p:sp>
        <p:nvSpPr>
          <p:cNvPr id="17412" name="Slide Number Placeholder 1"/>
          <p:cNvSpPr>
            <a:spLocks noGrp="1"/>
          </p:cNvSpPr>
          <p:nvPr>
            <p:ph type="sldNum" sz="quarter" idx="12"/>
          </p:nvPr>
        </p:nvSpPr>
        <p:spPr>
          <a:noFill/>
          <a:ln>
            <a:miter lim="800000"/>
            <a:headEnd/>
            <a:tailEnd/>
          </a:ln>
        </p:spPr>
        <p:txBody>
          <a:bodyPr/>
          <a:lstStyle/>
          <a:p>
            <a:fld id="{11254A4D-C27F-4F8B-8697-01D471373D24}" type="slidenum">
              <a:rPr lang="en-GB" smtClean="0"/>
              <a:pPr/>
              <a:t>25</a:t>
            </a:fld>
            <a:endParaRPr lang="en-GB"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288" y="1285861"/>
            <a:ext cx="8229600" cy="414948"/>
          </a:xfrm>
        </p:spPr>
        <p:txBody>
          <a:bodyPr/>
          <a:lstStyle/>
          <a:p>
            <a:pPr indent="0" eaLnBrk="1" hangingPunct="1"/>
            <a:r>
              <a:rPr lang="fr-FR" sz="2600" noProof="0" dirty="0" smtClean="0"/>
              <a:t>Objectifs spécifiques d’un CRS</a:t>
            </a:r>
          </a:p>
        </p:txBody>
      </p:sp>
      <p:sp>
        <p:nvSpPr>
          <p:cNvPr id="4099" name="Rectangle 3"/>
          <p:cNvSpPr>
            <a:spLocks noGrp="1" noChangeArrowheads="1"/>
          </p:cNvSpPr>
          <p:nvPr>
            <p:ph type="body" idx="1"/>
          </p:nvPr>
        </p:nvSpPr>
        <p:spPr>
          <a:xfrm>
            <a:off x="0" y="1700808"/>
            <a:ext cx="9144000" cy="4764770"/>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Améliorer la capacité financière du gouvernement en vue de réaliser les objectifs de politiques sectorielles</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Promouvoir les </a:t>
            </a:r>
            <a:r>
              <a:rPr lang="fr-FR" sz="1800" b="0" noProof="0" dirty="0" smtClean="0">
                <a:solidFill>
                  <a:schemeClr val="accent2"/>
                </a:solidFill>
              </a:rPr>
              <a:t>politiques et les réformes sectorielles</a:t>
            </a:r>
            <a:endParaRPr lang="fr-FR" sz="1800" b="0" noProof="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Améliorer les missions de service et la gouvernance au niveau sectoriel</a:t>
            </a:r>
          </a:p>
          <a:p>
            <a:pPr marL="933450" lvl="1" indent="-476250" eaLnBrk="1" hangingPunct="1">
              <a:lnSpc>
                <a:spcPct val="130000"/>
              </a:lnSpc>
              <a:spcBef>
                <a:spcPct val="0"/>
              </a:spcBef>
              <a:spcAft>
                <a:spcPts val="0"/>
              </a:spcAft>
              <a:buFont typeface="Wingdings" pitchFamily="2" charset="2"/>
              <a:buChar char="§"/>
              <a:defRPr/>
            </a:pPr>
            <a:r>
              <a:rPr lang="fr-FR" sz="1800" b="0" noProof="0" dirty="0" smtClean="0">
                <a:solidFill>
                  <a:schemeClr val="accent6"/>
                </a:solidFill>
              </a:rPr>
              <a:t>Répondre aux besoins de base de la population</a:t>
            </a:r>
          </a:p>
          <a:p>
            <a:pPr lvl="1" eaLnBrk="1" hangingPunct="1">
              <a:lnSpc>
                <a:spcPct val="130000"/>
              </a:lnSpc>
              <a:spcBef>
                <a:spcPts val="600"/>
              </a:spcBef>
              <a:spcAft>
                <a:spcPts val="0"/>
              </a:spcAft>
              <a:buFont typeface="Wingdings" pitchFamily="2" charset="2"/>
              <a:buChar char="v"/>
              <a:defRPr/>
            </a:pPr>
            <a:r>
              <a:rPr lang="fr-FR" sz="1800" b="0" dirty="0">
                <a:solidFill>
                  <a:schemeClr val="accent6"/>
                </a:solidFill>
              </a:rPr>
              <a:t>Attention particulière devant être portée à l’</a:t>
            </a:r>
            <a:r>
              <a:rPr lang="fr-FR" sz="1800" b="0" u="sng" dirty="0">
                <a:solidFill>
                  <a:schemeClr val="accent6"/>
                </a:solidFill>
              </a:rPr>
              <a:t>accès équitable et la qualité </a:t>
            </a:r>
            <a:r>
              <a:rPr lang="fr-FR" sz="1800" b="0" dirty="0">
                <a:solidFill>
                  <a:schemeClr val="accent6"/>
                </a:solidFill>
              </a:rPr>
              <a:t>des missions de service public </a:t>
            </a:r>
            <a:endParaRPr lang="fr-FR" sz="1800" b="0" dirty="0" smtClean="0">
              <a:solidFill>
                <a:schemeClr val="accent6"/>
              </a:solidFill>
            </a:endParaRPr>
          </a:p>
          <a:p>
            <a:pPr lvl="1" eaLnBrk="1" hangingPunct="1">
              <a:lnSpc>
                <a:spcPct val="130000"/>
              </a:lnSpc>
              <a:spcBef>
                <a:spcPts val="600"/>
              </a:spcBef>
              <a:spcAft>
                <a:spcPts val="0"/>
              </a:spcAft>
              <a:buFont typeface="Wingdings" pitchFamily="2" charset="2"/>
              <a:buChar char="v"/>
              <a:defRPr/>
            </a:pPr>
            <a:r>
              <a:rPr lang="fr-FR" sz="1800" b="0" dirty="0" err="1" smtClean="0">
                <a:solidFill>
                  <a:schemeClr val="accent6"/>
                </a:solidFill>
              </a:rPr>
              <a:t>Additionalité</a:t>
            </a:r>
            <a:r>
              <a:rPr lang="fr-FR" sz="1800" b="0" dirty="0" smtClean="0">
                <a:solidFill>
                  <a:schemeClr val="accent6"/>
                </a:solidFill>
              </a:rPr>
              <a:t> financière pourrait être un aspect clef d’un CRS </a:t>
            </a:r>
            <a:endParaRPr lang="fr-FR" sz="1800" b="0" dirty="0">
              <a:solidFill>
                <a:schemeClr val="accent6"/>
              </a:solidFill>
            </a:endParaRPr>
          </a:p>
          <a:p>
            <a:pPr lvl="1" eaLnBrk="1" hangingPunct="1">
              <a:lnSpc>
                <a:spcPct val="130000"/>
              </a:lnSpc>
              <a:spcBef>
                <a:spcPts val="600"/>
              </a:spcBef>
              <a:spcAft>
                <a:spcPts val="0"/>
              </a:spcAft>
              <a:buFont typeface="Wingdings" pitchFamily="2" charset="2"/>
              <a:buChar char="v"/>
              <a:defRPr/>
            </a:pPr>
            <a:r>
              <a:rPr lang="fr-FR" sz="1800" b="0" dirty="0" smtClean="0">
                <a:solidFill>
                  <a:schemeClr val="accent6"/>
                </a:solidFill>
              </a:rPr>
              <a:t>Différents</a:t>
            </a:r>
            <a:r>
              <a:rPr lang="fr-FR" sz="1800" b="0" noProof="0" dirty="0" smtClean="0">
                <a:solidFill>
                  <a:schemeClr val="accent6"/>
                </a:solidFill>
              </a:rPr>
              <a:t> secteurs/ministères pourraient être mis en relation </a:t>
            </a:r>
            <a:r>
              <a:rPr lang="fr-FR" sz="1800" b="0" dirty="0" smtClean="0">
                <a:solidFill>
                  <a:schemeClr val="accent6"/>
                </a:solidFill>
              </a:rPr>
              <a:t>dans le cadre</a:t>
            </a:r>
            <a:r>
              <a:rPr lang="fr-FR" sz="1800" b="0" noProof="0" dirty="0" smtClean="0">
                <a:solidFill>
                  <a:schemeClr val="accent6"/>
                </a:solidFill>
              </a:rPr>
              <a:t> d’un CRS, à condition qu’un cadre politique, </a:t>
            </a:r>
            <a:r>
              <a:rPr lang="fr-FR" sz="1800" b="0" dirty="0" smtClean="0">
                <a:solidFill>
                  <a:schemeClr val="accent6"/>
                </a:solidFill>
              </a:rPr>
              <a:t>budgétaire et institutionnel cohérent existe</a:t>
            </a:r>
            <a:r>
              <a:rPr lang="fr-FR" sz="1800" b="0" noProof="0" dirty="0" smtClean="0">
                <a:solidFill>
                  <a:schemeClr val="accent6"/>
                </a:solidFill>
              </a:rPr>
              <a:t>.</a:t>
            </a:r>
          </a:p>
          <a:p>
            <a:pPr marL="933450" lvl="1" indent="-476250" eaLnBrk="1" hangingPunct="1">
              <a:lnSpc>
                <a:spcPct val="130000"/>
              </a:lnSpc>
              <a:spcBef>
                <a:spcPct val="0"/>
              </a:spcBef>
              <a:spcAft>
                <a:spcPts val="0"/>
              </a:spcAft>
              <a:buFont typeface="Wingdings" pitchFamily="2" charset="2"/>
              <a:buChar char="§"/>
              <a:defRPr/>
            </a:pPr>
            <a:endParaRPr lang="fr-FR" b="0" noProof="0" dirty="0" smtClean="0">
              <a:solidFill>
                <a:schemeClr val="accent6"/>
              </a:solidFill>
            </a:endParaRPr>
          </a:p>
          <a:p>
            <a:pPr eaLnBrk="1" hangingPunct="1">
              <a:defRPr/>
            </a:pPr>
            <a:endParaRPr lang="fr-FR" noProof="0" dirty="0" smtClean="0"/>
          </a:p>
          <a:p>
            <a:pPr eaLnBrk="1" hangingPunct="1">
              <a:defRPr/>
            </a:pPr>
            <a:endParaRPr lang="fr-FR" noProof="0" dirty="0" smtClean="0"/>
          </a:p>
        </p:txBody>
      </p:sp>
      <p:sp>
        <p:nvSpPr>
          <p:cNvPr id="18436" name="TextBox 1"/>
          <p:cNvSpPr txBox="1">
            <a:spLocks noChangeArrowheads="1"/>
          </p:cNvSpPr>
          <p:nvPr/>
        </p:nvSpPr>
        <p:spPr bwMode="auto">
          <a:xfrm>
            <a:off x="4121150" y="3009900"/>
            <a:ext cx="184150" cy="276225"/>
          </a:xfrm>
          <a:prstGeom prst="rect">
            <a:avLst/>
          </a:prstGeom>
          <a:noFill/>
          <a:ln w="9525">
            <a:noFill/>
            <a:miter lim="800000"/>
            <a:headEnd/>
            <a:tailEnd/>
          </a:ln>
        </p:spPr>
        <p:txBody>
          <a:bodyPr wrap="none">
            <a:spAutoFit/>
          </a:bodyPr>
          <a:lstStyle/>
          <a:p>
            <a:endParaRPr lang="en-US" dirty="0"/>
          </a:p>
        </p:txBody>
      </p:sp>
      <p:sp>
        <p:nvSpPr>
          <p:cNvPr id="18437" name="Slide Number Placeholder 1"/>
          <p:cNvSpPr>
            <a:spLocks noGrp="1"/>
          </p:cNvSpPr>
          <p:nvPr>
            <p:ph type="sldNum" sz="quarter" idx="12"/>
          </p:nvPr>
        </p:nvSpPr>
        <p:spPr>
          <a:noFill/>
          <a:ln>
            <a:miter lim="800000"/>
            <a:headEnd/>
            <a:tailEnd/>
          </a:ln>
        </p:spPr>
        <p:txBody>
          <a:bodyPr/>
          <a:lstStyle/>
          <a:p>
            <a:fld id="{0172FBE9-BCAF-4884-AA36-28F3BF7CDD6E}" type="slidenum">
              <a:rPr lang="en-GB" smtClean="0"/>
              <a:pPr/>
              <a:t>26</a:t>
            </a:fld>
            <a:endParaRPr lang="en-GB"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2267744" y="3357563"/>
            <a:ext cx="4768647" cy="1001713"/>
            <a:chOff x="391" y="619"/>
            <a:chExt cx="2409" cy="631"/>
          </a:xfrm>
          <a:solidFill>
            <a:srgbClr val="0F5494"/>
          </a:solidFill>
        </p:grpSpPr>
        <p:sp>
          <p:nvSpPr>
            <p:cNvPr id="1033222" name="Freeform 6"/>
            <p:cNvSpPr>
              <a:spLocks/>
            </p:cNvSpPr>
            <p:nvPr/>
          </p:nvSpPr>
          <p:spPr bwMode="auto">
            <a:xfrm flipH="1">
              <a:off x="391" y="664"/>
              <a:ext cx="590" cy="586"/>
            </a:xfrm>
            <a:custGeom>
              <a:avLst/>
              <a:gdLst/>
              <a:ahLst/>
              <a:cxnLst>
                <a:cxn ang="0">
                  <a:pos x="32" y="0"/>
                </a:cxn>
                <a:cxn ang="0">
                  <a:pos x="530" y="428"/>
                </a:cxn>
                <a:cxn ang="0">
                  <a:pos x="590" y="394"/>
                </a:cxn>
                <a:cxn ang="0">
                  <a:pos x="532" y="586"/>
                </a:cxn>
                <a:cxn ang="0">
                  <a:pos x="308" y="562"/>
                </a:cxn>
                <a:cxn ang="0">
                  <a:pos x="372" y="524"/>
                </a:cxn>
                <a:cxn ang="0">
                  <a:pos x="0" y="278"/>
                </a:cxn>
              </a:cxnLst>
              <a:rect l="0" t="0" r="r" b="b"/>
              <a:pathLst>
                <a:path w="590" h="586">
                  <a:moveTo>
                    <a:pt x="32" y="0"/>
                  </a:moveTo>
                  <a:cubicBezTo>
                    <a:pt x="32" y="0"/>
                    <a:pt x="260" y="58"/>
                    <a:pt x="530" y="428"/>
                  </a:cubicBezTo>
                  <a:cubicBezTo>
                    <a:pt x="560" y="411"/>
                    <a:pt x="590" y="394"/>
                    <a:pt x="590" y="394"/>
                  </a:cubicBezTo>
                  <a:lnTo>
                    <a:pt x="532" y="586"/>
                  </a:lnTo>
                  <a:lnTo>
                    <a:pt x="308" y="562"/>
                  </a:lnTo>
                  <a:cubicBezTo>
                    <a:pt x="308" y="562"/>
                    <a:pt x="340" y="543"/>
                    <a:pt x="372" y="524"/>
                  </a:cubicBezTo>
                  <a:cubicBezTo>
                    <a:pt x="190" y="306"/>
                    <a:pt x="0" y="278"/>
                    <a:pt x="0" y="278"/>
                  </a:cubicBezTo>
                </a:path>
              </a:pathLst>
            </a:custGeom>
            <a:grpFill/>
            <a:ln w="12700" cap="flat" cmpd="sng">
              <a:noFill/>
              <a:prstDash val="solid"/>
              <a:round/>
              <a:headEnd type="none" w="med" len="med"/>
              <a:tailEnd type="none" w="med" len="med"/>
            </a:ln>
            <a:effectLst/>
          </p:spPr>
          <p:txBody>
            <a:bodyPr wrap="none" anchor="ctr"/>
            <a:lstStyle/>
            <a:p>
              <a:endParaRPr lang="en-GB"/>
            </a:p>
          </p:txBody>
        </p:sp>
        <p:sp>
          <p:nvSpPr>
            <p:cNvPr id="1033223" name="Freeform 7"/>
            <p:cNvSpPr>
              <a:spLocks/>
            </p:cNvSpPr>
            <p:nvPr/>
          </p:nvSpPr>
          <p:spPr bwMode="auto">
            <a:xfrm>
              <a:off x="2210" y="619"/>
              <a:ext cx="590" cy="586"/>
            </a:xfrm>
            <a:custGeom>
              <a:avLst/>
              <a:gdLst/>
              <a:ahLst/>
              <a:cxnLst>
                <a:cxn ang="0">
                  <a:pos x="32" y="0"/>
                </a:cxn>
                <a:cxn ang="0">
                  <a:pos x="530" y="428"/>
                </a:cxn>
                <a:cxn ang="0">
                  <a:pos x="590" y="394"/>
                </a:cxn>
                <a:cxn ang="0">
                  <a:pos x="532" y="586"/>
                </a:cxn>
                <a:cxn ang="0">
                  <a:pos x="308" y="562"/>
                </a:cxn>
                <a:cxn ang="0">
                  <a:pos x="372" y="524"/>
                </a:cxn>
                <a:cxn ang="0">
                  <a:pos x="0" y="278"/>
                </a:cxn>
              </a:cxnLst>
              <a:rect l="0" t="0" r="r" b="b"/>
              <a:pathLst>
                <a:path w="590" h="586">
                  <a:moveTo>
                    <a:pt x="32" y="0"/>
                  </a:moveTo>
                  <a:cubicBezTo>
                    <a:pt x="32" y="0"/>
                    <a:pt x="260" y="58"/>
                    <a:pt x="530" y="428"/>
                  </a:cubicBezTo>
                  <a:cubicBezTo>
                    <a:pt x="560" y="411"/>
                    <a:pt x="590" y="394"/>
                    <a:pt x="590" y="394"/>
                  </a:cubicBezTo>
                  <a:lnTo>
                    <a:pt x="532" y="586"/>
                  </a:lnTo>
                  <a:lnTo>
                    <a:pt x="308" y="562"/>
                  </a:lnTo>
                  <a:cubicBezTo>
                    <a:pt x="308" y="562"/>
                    <a:pt x="340" y="543"/>
                    <a:pt x="372" y="524"/>
                  </a:cubicBezTo>
                  <a:cubicBezTo>
                    <a:pt x="190" y="306"/>
                    <a:pt x="0" y="278"/>
                    <a:pt x="0" y="278"/>
                  </a:cubicBezTo>
                </a:path>
              </a:pathLst>
            </a:custGeom>
            <a:grpFill/>
            <a:ln w="12700" cap="flat" cmpd="sng">
              <a:noFill/>
              <a:prstDash val="solid"/>
              <a:round/>
              <a:headEnd type="none" w="med" len="med"/>
              <a:tailEnd type="none" w="med" len="med"/>
            </a:ln>
            <a:effectLst/>
          </p:spPr>
          <p:txBody>
            <a:bodyPr wrap="none" anchor="ctr"/>
            <a:lstStyle/>
            <a:p>
              <a:endParaRPr lang="en-GB"/>
            </a:p>
          </p:txBody>
        </p:sp>
      </p:grpSp>
      <p:sp>
        <p:nvSpPr>
          <p:cNvPr id="1033224" name="Rectangle 8"/>
          <p:cNvSpPr>
            <a:spLocks noGrp="1" noChangeArrowheads="1"/>
          </p:cNvSpPr>
          <p:nvPr>
            <p:ph type="title"/>
          </p:nvPr>
        </p:nvSpPr>
        <p:spPr>
          <a:xfrm>
            <a:off x="539552" y="1268761"/>
            <a:ext cx="8229600" cy="792088"/>
          </a:xfrm>
        </p:spPr>
        <p:txBody>
          <a:bodyPr/>
          <a:lstStyle/>
          <a:p>
            <a:pPr algn="ctr"/>
            <a:r>
              <a:rPr lang="fr-FR" sz="2800" dirty="0" err="1" smtClean="0"/>
              <a:t>Additionalité</a:t>
            </a:r>
            <a:r>
              <a:rPr lang="fr-FR" sz="2800" dirty="0" smtClean="0"/>
              <a:t> (dans le cas des CRS)</a:t>
            </a:r>
            <a:endParaRPr lang="fr-FR" sz="2800" dirty="0"/>
          </a:p>
        </p:txBody>
      </p:sp>
      <p:sp>
        <p:nvSpPr>
          <p:cNvPr id="1033227" name="Rectangle 11"/>
          <p:cNvSpPr>
            <a:spLocks noChangeArrowheads="1"/>
          </p:cNvSpPr>
          <p:nvPr/>
        </p:nvSpPr>
        <p:spPr bwMode="auto">
          <a:xfrm>
            <a:off x="683568" y="4581127"/>
            <a:ext cx="3852428" cy="1872209"/>
          </a:xfrm>
          <a:prstGeom prst="rect">
            <a:avLst/>
          </a:prstGeom>
          <a:solidFill>
            <a:srgbClr val="0F5494"/>
          </a:solidFill>
          <a:ln w="12700">
            <a:solidFill>
              <a:schemeClr val="tx1"/>
            </a:solidFill>
            <a:miter lim="800000"/>
            <a:headEnd/>
            <a:tailEnd/>
          </a:ln>
          <a:effectLst/>
        </p:spPr>
        <p:txBody>
          <a:bodyPr lIns="72000" tIns="72000" rIns="72000" bIns="72000" anchor="ctr"/>
          <a:lstStyle/>
          <a:p>
            <a:pPr algn="ctr" eaLnBrk="0" hangingPunct="0">
              <a:lnSpc>
                <a:spcPct val="150000"/>
              </a:lnSpc>
            </a:pPr>
            <a:r>
              <a:rPr lang="fr-FR" sz="1600" b="1" dirty="0" smtClean="0">
                <a:solidFill>
                  <a:schemeClr val="bg1"/>
                </a:solidFill>
              </a:rPr>
              <a:t>Augmentation des dépenses sectorielles </a:t>
            </a:r>
            <a:r>
              <a:rPr lang="fr-FR" sz="1600" b="1" dirty="0" smtClean="0">
                <a:solidFill>
                  <a:srgbClr val="FF0000"/>
                </a:solidFill>
              </a:rPr>
              <a:t>n’est pas </a:t>
            </a:r>
            <a:r>
              <a:rPr lang="fr-FR" sz="1600" b="1" dirty="0" smtClean="0">
                <a:solidFill>
                  <a:schemeClr val="bg1"/>
                </a:solidFill>
              </a:rPr>
              <a:t>l’élément le plus important pour atteindre les objectifs du CRS </a:t>
            </a:r>
            <a:endParaRPr lang="fr-FR" sz="1600" b="1" dirty="0">
              <a:solidFill>
                <a:schemeClr val="bg1"/>
              </a:solidFill>
            </a:endParaRPr>
          </a:p>
        </p:txBody>
      </p:sp>
      <p:sp>
        <p:nvSpPr>
          <p:cNvPr id="1033233" name="AutoShape 17"/>
          <p:cNvSpPr>
            <a:spLocks noChangeArrowheads="1"/>
          </p:cNvSpPr>
          <p:nvPr/>
        </p:nvSpPr>
        <p:spPr bwMode="auto">
          <a:xfrm>
            <a:off x="3059832" y="1916832"/>
            <a:ext cx="2952328" cy="1800225"/>
          </a:xfrm>
          <a:prstGeom prst="star24">
            <a:avLst>
              <a:gd name="adj" fmla="val 38870"/>
            </a:avLst>
          </a:prstGeom>
          <a:solidFill>
            <a:srgbClr val="0F5494"/>
          </a:solidFill>
          <a:ln w="12700">
            <a:noFill/>
            <a:miter lim="800000"/>
            <a:headEnd/>
            <a:tailEnd/>
          </a:ln>
          <a:effectLst/>
        </p:spPr>
        <p:txBody>
          <a:bodyPr lIns="72000" tIns="72000" rIns="72000" bIns="72000" anchor="ctr"/>
          <a:lstStyle/>
          <a:p>
            <a:pPr algn="ctr" eaLnBrk="0" hangingPunct="0">
              <a:spcBef>
                <a:spcPct val="50000"/>
              </a:spcBef>
            </a:pPr>
            <a:r>
              <a:rPr lang="fr-FR" sz="1800" b="1" i="1" dirty="0" smtClean="0">
                <a:solidFill>
                  <a:schemeClr val="bg1"/>
                </a:solidFill>
              </a:rPr>
              <a:t>Distinguer</a:t>
            </a:r>
            <a:endParaRPr lang="fr-FR" sz="1800" b="1" i="1" dirty="0">
              <a:solidFill>
                <a:schemeClr val="bg1"/>
              </a:solidFill>
            </a:endParaRPr>
          </a:p>
        </p:txBody>
      </p:sp>
      <p:sp>
        <p:nvSpPr>
          <p:cNvPr id="1033235"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22" name="Rectangle 11"/>
          <p:cNvSpPr>
            <a:spLocks noChangeArrowheads="1"/>
          </p:cNvSpPr>
          <p:nvPr/>
        </p:nvSpPr>
        <p:spPr bwMode="auto">
          <a:xfrm>
            <a:off x="4932040" y="4581128"/>
            <a:ext cx="3961135" cy="1872208"/>
          </a:xfrm>
          <a:prstGeom prst="rect">
            <a:avLst/>
          </a:prstGeom>
          <a:solidFill>
            <a:srgbClr val="0F5494"/>
          </a:solidFill>
          <a:ln w="12700">
            <a:solidFill>
              <a:schemeClr val="tx1"/>
            </a:solidFill>
            <a:miter lim="800000"/>
            <a:headEnd/>
            <a:tailEnd/>
          </a:ln>
          <a:effectLst/>
        </p:spPr>
        <p:txBody>
          <a:bodyPr lIns="72000" tIns="72000" rIns="72000" bIns="72000" anchor="ctr"/>
          <a:lstStyle/>
          <a:p>
            <a:pPr algn="ctr" eaLnBrk="0" hangingPunct="0">
              <a:lnSpc>
                <a:spcPct val="150000"/>
              </a:lnSpc>
            </a:pPr>
            <a:r>
              <a:rPr lang="fr-FR" sz="1600" b="1" dirty="0">
                <a:solidFill>
                  <a:schemeClr val="bg1"/>
                </a:solidFill>
              </a:rPr>
              <a:t>Augmentation des dépenses sectorielles </a:t>
            </a:r>
            <a:r>
              <a:rPr lang="fr-FR" sz="1600" b="1" dirty="0" smtClean="0">
                <a:solidFill>
                  <a:srgbClr val="FF0000"/>
                </a:solidFill>
              </a:rPr>
              <a:t>est</a:t>
            </a:r>
            <a:r>
              <a:rPr lang="fr-FR" sz="1600" b="1" dirty="0" smtClean="0">
                <a:solidFill>
                  <a:schemeClr val="bg1"/>
                </a:solidFill>
              </a:rPr>
              <a:t> un élément important </a:t>
            </a:r>
            <a:r>
              <a:rPr lang="fr-FR" sz="1600" b="1" dirty="0">
                <a:solidFill>
                  <a:schemeClr val="bg1"/>
                </a:solidFill>
              </a:rPr>
              <a:t>pour atteindre les objectifs du </a:t>
            </a:r>
            <a:r>
              <a:rPr lang="fr-FR" sz="1600" b="1" dirty="0" smtClean="0">
                <a:solidFill>
                  <a:schemeClr val="bg1"/>
                </a:solidFill>
              </a:rPr>
              <a:t>CRS</a:t>
            </a:r>
            <a:endParaRPr lang="fr-FR" sz="1600" b="1" dirty="0">
              <a:solidFill>
                <a:schemeClr val="bg1"/>
              </a:solidFill>
            </a:endParaRPr>
          </a:p>
        </p:txBody>
      </p:sp>
      <p:sp>
        <p:nvSpPr>
          <p:cNvPr id="23" name="Slide Number Placeholder 3"/>
          <p:cNvSpPr>
            <a:spLocks noGrp="1"/>
          </p:cNvSpPr>
          <p:nvPr>
            <p:ph type="sldNum" sz="quarter" idx="12"/>
          </p:nvPr>
        </p:nvSpPr>
        <p:spPr>
          <a:xfrm>
            <a:off x="6553200" y="6245225"/>
            <a:ext cx="2133600" cy="476250"/>
          </a:xfrm>
        </p:spPr>
        <p:txBody>
          <a:bodyPr/>
          <a:lstStyle/>
          <a:p>
            <a:fld id="{37B83C0C-BC65-4367-9B8A-060D4801009D}" type="slidenum">
              <a:rPr lang="en-GB" smtClean="0"/>
              <a:pPr/>
              <a:t>27</a:t>
            </a:fld>
            <a:endParaRPr lang="en-GB" dirty="0"/>
          </a:p>
        </p:txBody>
      </p:sp>
    </p:spTree>
    <p:extLst>
      <p:ext uri="{BB962C8B-B14F-4D97-AF65-F5344CB8AC3E}">
        <p14:creationId xmlns:p14="http://schemas.microsoft.com/office/powerpoint/2010/main" xmlns="" val="408233664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5029" name="Group 5"/>
          <p:cNvGraphicFramePr>
            <a:graphicFrameLocks noGrp="1"/>
          </p:cNvGraphicFramePr>
          <p:nvPr>
            <p:extLst>
              <p:ext uri="{D42A27DB-BD31-4B8C-83A1-F6EECF244321}">
                <p14:modId xmlns:p14="http://schemas.microsoft.com/office/powerpoint/2010/main" xmlns="" val="3559790002"/>
              </p:ext>
            </p:extLst>
          </p:nvPr>
        </p:nvGraphicFramePr>
        <p:xfrm>
          <a:off x="323528" y="1052736"/>
          <a:ext cx="3024336" cy="5184576"/>
        </p:xfrm>
        <a:graphic>
          <a:graphicData uri="http://schemas.openxmlformats.org/drawingml/2006/table">
            <a:tbl>
              <a:tblPr/>
              <a:tblGrid>
                <a:gridCol w="3024336"/>
              </a:tblGrid>
              <a:tr h="980736">
                <a:tc>
                  <a:txBody>
                    <a:bodyPr/>
                    <a:lstStyle/>
                    <a:p>
                      <a:pPr marL="0" marR="0" lvl="0" indent="0" algn="ctr" defTabSz="966788" rtl="0" eaLnBrk="0" fontAlgn="base" latinLnBrk="0" hangingPunct="0">
                        <a:lnSpc>
                          <a:spcPct val="90000"/>
                        </a:lnSpc>
                        <a:spcBef>
                          <a:spcPct val="0"/>
                        </a:spcBef>
                        <a:spcAft>
                          <a:spcPct val="0"/>
                        </a:spcAft>
                        <a:buClrTx/>
                        <a:buSzTx/>
                        <a:buFontTx/>
                        <a:buNone/>
                        <a:tabLst/>
                      </a:pPr>
                      <a:r>
                        <a:rPr kumimoji="0" lang="fr-FR" sz="1600" b="1" i="0" u="none" strike="noStrike" cap="none" normalizeH="0" baseline="0" noProof="0" dirty="0" smtClean="0">
                          <a:ln>
                            <a:noFill/>
                          </a:ln>
                          <a:solidFill>
                            <a:schemeClr val="bg1"/>
                          </a:solidFill>
                          <a:effectLst/>
                          <a:latin typeface="Arial" charset="0"/>
                          <a:cs typeface="Arial" charset="0"/>
                        </a:rPr>
                        <a:t>Augmentation des dépenses sectorielles n’est pas un des objectifs principaux du CRS</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4203840">
                <a:tc>
                  <a:txBody>
                    <a:bodyPr/>
                    <a:lstStyle/>
                    <a:p>
                      <a:pPr marL="0" marR="0" lvl="0" indent="0" algn="l" defTabSz="966788" rtl="0" eaLnBrk="0" fontAlgn="base" latinLnBrk="0" hangingPunct="0">
                        <a:lnSpc>
                          <a:spcPct val="90000"/>
                        </a:lnSpc>
                        <a:spcBef>
                          <a:spcPct val="50000"/>
                        </a:spcBef>
                        <a:spcAft>
                          <a:spcPct val="0"/>
                        </a:spcAft>
                        <a:buClr>
                          <a:srgbClr val="0F5494"/>
                        </a:buClr>
                        <a:buSzTx/>
                        <a:buFont typeface="Wingdings" pitchFamily="2" charset="2"/>
                        <a:buNone/>
                        <a:tabLst/>
                      </a:pPr>
                      <a:r>
                        <a:rPr kumimoji="0" lang="fr-FR" sz="1400" b="1" i="0" u="none" strike="noStrike" kern="1200" cap="none" normalizeH="0" baseline="0" noProof="0" dirty="0" smtClean="0">
                          <a:ln>
                            <a:noFill/>
                          </a:ln>
                          <a:solidFill>
                            <a:srgbClr val="0F5494"/>
                          </a:solidFill>
                          <a:effectLst/>
                          <a:latin typeface="+mn-lt"/>
                          <a:ea typeface="+mn-ea"/>
                          <a:cs typeface="Arial" charset="0"/>
                        </a:rPr>
                        <a:t>L’objectif du CRS est de promouvoir les résultats du secteur, pas nécessairement à travers une augmentation des dépenses sectorielles</a:t>
                      </a:r>
                    </a:p>
                    <a:p>
                      <a:pPr marL="0" marR="0" lvl="0" indent="0" algn="l" defTabSz="966788" rtl="0" eaLnBrk="0" fontAlgn="base" latinLnBrk="0" hangingPunct="0">
                        <a:lnSpc>
                          <a:spcPct val="90000"/>
                        </a:lnSpc>
                        <a:spcBef>
                          <a:spcPct val="50000"/>
                        </a:spcBef>
                        <a:spcAft>
                          <a:spcPct val="0"/>
                        </a:spcAft>
                        <a:buClr>
                          <a:srgbClr val="0F5494"/>
                        </a:buClr>
                        <a:buSzTx/>
                        <a:buFont typeface="Wingdings" pitchFamily="2" charset="2"/>
                        <a:buNone/>
                        <a:tabLst/>
                      </a:pPr>
                      <a:endParaRPr kumimoji="0" lang="fr-FR" sz="1400" b="1" i="0" u="none" strike="noStrike" kern="1200" cap="none" normalizeH="0" baseline="0" noProof="0" dirty="0" smtClean="0">
                        <a:ln>
                          <a:noFill/>
                        </a:ln>
                        <a:solidFill>
                          <a:srgbClr val="0F5494"/>
                        </a:solidFill>
                        <a:effectLst/>
                        <a:latin typeface="+mn-lt"/>
                        <a:ea typeface="+mn-ea"/>
                        <a:cs typeface="Arial" charset="0"/>
                      </a:endParaRP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None/>
                        <a:tabLst/>
                      </a:pPr>
                      <a:r>
                        <a:rPr kumimoji="0" lang="fr-FR" sz="1400" b="1" i="0" u="none" strike="noStrike" kern="1200" cap="none" normalizeH="0" baseline="0" noProof="0" dirty="0" smtClean="0">
                          <a:ln>
                            <a:noFill/>
                          </a:ln>
                          <a:solidFill>
                            <a:srgbClr val="0F5494"/>
                          </a:solidFill>
                          <a:effectLst/>
                          <a:latin typeface="+mn-lt"/>
                          <a:ea typeface="+mn-ea"/>
                          <a:cs typeface="Arial" charset="0"/>
                        </a:rPr>
                        <a:t>La valeur ajoutée du CRS est l’augmentation de l’efficacité et de l’efficience à travers:</a:t>
                      </a: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n-lt"/>
                          <a:ea typeface="+mn-ea"/>
                          <a:cs typeface="Arial" charset="0"/>
                        </a:rPr>
                        <a:t> amélioration de l’exécution du budget</a:t>
                      </a: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n-lt"/>
                          <a:ea typeface="+mn-ea"/>
                          <a:cs typeface="Arial" charset="0"/>
                        </a:rPr>
                        <a:t> réaffectation des ressources</a:t>
                      </a: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n-lt"/>
                          <a:ea typeface="+mn-ea"/>
                          <a:cs typeface="Arial" charset="0"/>
                        </a:rPr>
                        <a:t> accélération des réformes</a:t>
                      </a: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n-lt"/>
                          <a:ea typeface="+mn-ea"/>
                          <a:cs typeface="Arial" charset="0"/>
                        </a:rPr>
                        <a:t> renforcement des capacités</a:t>
                      </a:r>
                    </a:p>
                    <a:p>
                      <a:pPr marL="0" marR="0" lvl="0" indent="0" algn="l" defTabSz="966788" rtl="0" eaLnBrk="0" fontAlgn="base" latinLnBrk="0" hangingPunct="0">
                        <a:lnSpc>
                          <a:spcPct val="90000"/>
                        </a:lnSpc>
                        <a:spcBef>
                          <a:spcPct val="50000"/>
                        </a:spcBef>
                        <a:spcAft>
                          <a:spcPct val="0"/>
                        </a:spcAft>
                        <a:buClr>
                          <a:srgbClr val="0F5494"/>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n-lt"/>
                          <a:ea typeface="+mn-ea"/>
                          <a:cs typeface="Arial" charset="0"/>
                        </a:rPr>
                        <a:t> etc.</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025062"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2" name="Slide Number Placeholder 3"/>
          <p:cNvSpPr>
            <a:spLocks noGrp="1"/>
          </p:cNvSpPr>
          <p:nvPr>
            <p:ph type="sldNum" sz="quarter" idx="12"/>
          </p:nvPr>
        </p:nvSpPr>
        <p:spPr>
          <a:xfrm>
            <a:off x="6553200" y="6245225"/>
            <a:ext cx="2133600" cy="476250"/>
          </a:xfrm>
        </p:spPr>
        <p:txBody>
          <a:bodyPr/>
          <a:lstStyle/>
          <a:p>
            <a:fld id="{37B83C0C-BC65-4367-9B8A-060D4801009D}" type="slidenum">
              <a:rPr lang="en-GB" smtClean="0"/>
              <a:pPr/>
              <a:t>28</a:t>
            </a:fld>
            <a:endParaRPr lang="en-GB" dirty="0"/>
          </a:p>
        </p:txBody>
      </p:sp>
      <p:graphicFrame>
        <p:nvGraphicFramePr>
          <p:cNvPr id="13" name="Group 5"/>
          <p:cNvGraphicFramePr>
            <a:graphicFrameLocks noGrp="1"/>
          </p:cNvGraphicFramePr>
          <p:nvPr>
            <p:extLst>
              <p:ext uri="{D42A27DB-BD31-4B8C-83A1-F6EECF244321}">
                <p14:modId xmlns:p14="http://schemas.microsoft.com/office/powerpoint/2010/main" xmlns="" val="1715403376"/>
              </p:ext>
            </p:extLst>
          </p:nvPr>
        </p:nvGraphicFramePr>
        <p:xfrm>
          <a:off x="3563888" y="1052736"/>
          <a:ext cx="5184576" cy="5190736"/>
        </p:xfrm>
        <a:graphic>
          <a:graphicData uri="http://schemas.openxmlformats.org/drawingml/2006/table">
            <a:tbl>
              <a:tblPr/>
              <a:tblGrid>
                <a:gridCol w="5184576"/>
              </a:tblGrid>
              <a:tr h="1008112">
                <a:tc>
                  <a:txBody>
                    <a:bodyPr/>
                    <a:lstStyle/>
                    <a:p>
                      <a:pPr marL="0" marR="0" lvl="0" indent="0" algn="ctr" defTabSz="966788" rtl="0" eaLnBrk="0" fontAlgn="base" latinLnBrk="0" hangingPunct="0">
                        <a:lnSpc>
                          <a:spcPct val="90000"/>
                        </a:lnSpc>
                        <a:spcBef>
                          <a:spcPct val="0"/>
                        </a:spcBef>
                        <a:spcAft>
                          <a:spcPct val="0"/>
                        </a:spcAft>
                        <a:buClrTx/>
                        <a:buSzTx/>
                        <a:buFontTx/>
                        <a:buNone/>
                        <a:tabLst/>
                        <a:defRPr/>
                      </a:pPr>
                      <a:r>
                        <a:rPr kumimoji="0" lang="fr-FR" sz="1600" b="1" i="0" u="none" strike="noStrike" cap="none" normalizeH="0" baseline="0" noProof="0" dirty="0" smtClean="0">
                          <a:ln>
                            <a:noFill/>
                          </a:ln>
                          <a:solidFill>
                            <a:schemeClr val="bg1"/>
                          </a:solidFill>
                          <a:effectLst/>
                          <a:latin typeface="Arial" charset="0"/>
                          <a:cs typeface="Arial" charset="0"/>
                        </a:rPr>
                        <a:t>Augmentation des dépenses sectorielles est un objectif important du CRS</a:t>
                      </a:r>
                    </a:p>
                    <a:p>
                      <a:pPr marL="0" marR="0" lvl="0" indent="0" algn="ctr" defTabSz="966788" rtl="0" eaLnBrk="0" fontAlgn="base" latinLnBrk="0" hangingPunct="0">
                        <a:lnSpc>
                          <a:spcPct val="90000"/>
                        </a:lnSpc>
                        <a:spcBef>
                          <a:spcPct val="0"/>
                        </a:spcBef>
                        <a:spcAft>
                          <a:spcPct val="0"/>
                        </a:spcAft>
                        <a:buClrTx/>
                        <a:buSzTx/>
                        <a:buFontTx/>
                        <a:buNone/>
                        <a:tabLst/>
                      </a:pPr>
                      <a:endParaRPr kumimoji="0" lang="en-US" sz="1600" b="1" i="0" u="none" strike="noStrike" cap="none" normalizeH="0" baseline="0" dirty="0" smtClean="0">
                        <a:ln>
                          <a:noFill/>
                        </a:ln>
                        <a:solidFill>
                          <a:schemeClr val="bg1"/>
                        </a:solidFill>
                        <a:effectLst/>
                        <a:latin typeface="Arial" charset="0"/>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4182624">
                <a:tc>
                  <a:txBody>
                    <a:bodyPr/>
                    <a:lstStyle/>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n-lt"/>
                          <a:ea typeface="+mn-ea"/>
                          <a:cs typeface="Arial" charset="0"/>
                        </a:rPr>
                        <a:t>Identifier une base de référence pour définir l’évolution future des dépenses sectorielles:</a:t>
                      </a:r>
                    </a:p>
                    <a:p>
                      <a:pPr marL="574675" marR="0" lvl="1" indent="-117475" algn="l" defTabSz="966788" rtl="0" eaLnBrk="0" fontAlgn="base" latinLnBrk="0" hangingPunct="0">
                        <a:lnSpc>
                          <a:spcPct val="90000"/>
                        </a:lnSpc>
                        <a:spcBef>
                          <a:spcPct val="50000"/>
                        </a:spcBef>
                        <a:spcAft>
                          <a:spcPct val="0"/>
                        </a:spcAft>
                        <a:buClr>
                          <a:schemeClr val="bg2"/>
                        </a:buClr>
                        <a:buSzTx/>
                        <a:buFont typeface="Courier New" pitchFamily="49" charset="0"/>
                        <a:buChar char="o"/>
                        <a:tabLst/>
                      </a:pPr>
                      <a:r>
                        <a:rPr kumimoji="0" lang="fr-FR" sz="1400" b="1" i="0" u="none" strike="noStrike" kern="1200" cap="none" normalizeH="0" baseline="0" noProof="0" dirty="0" smtClean="0">
                          <a:ln>
                            <a:noFill/>
                          </a:ln>
                          <a:solidFill>
                            <a:srgbClr val="0F5494"/>
                          </a:solidFill>
                          <a:effectLst/>
                          <a:latin typeface="+mn-lt"/>
                          <a:ea typeface="+mn-ea"/>
                          <a:cs typeface="Arial" charset="0"/>
                        </a:rPr>
                        <a:t> Focus sur  l’évolution historique </a:t>
                      </a:r>
                    </a:p>
                    <a:p>
                      <a:pPr marL="574675" marR="0" lvl="1" indent="-117475" algn="l" defTabSz="966788" rtl="0" eaLnBrk="0" fontAlgn="base" latinLnBrk="0" hangingPunct="0">
                        <a:lnSpc>
                          <a:spcPct val="90000"/>
                        </a:lnSpc>
                        <a:spcBef>
                          <a:spcPct val="50000"/>
                        </a:spcBef>
                        <a:spcAft>
                          <a:spcPct val="0"/>
                        </a:spcAft>
                        <a:buClr>
                          <a:schemeClr val="bg2"/>
                        </a:buClr>
                        <a:buSzTx/>
                        <a:buFont typeface="Courier New" pitchFamily="49" charset="0"/>
                        <a:buChar char="o"/>
                        <a:tabLst/>
                      </a:pPr>
                      <a:r>
                        <a:rPr kumimoji="0" lang="fr-FR" sz="1400" b="1" i="0" u="none" strike="noStrike" kern="1200" cap="none" normalizeH="0" baseline="0" noProof="0" dirty="0" smtClean="0">
                          <a:ln>
                            <a:noFill/>
                          </a:ln>
                          <a:solidFill>
                            <a:srgbClr val="0F5494"/>
                          </a:solidFill>
                          <a:effectLst/>
                          <a:latin typeface="+mn-lt"/>
                          <a:ea typeface="+mn-ea"/>
                          <a:cs typeface="Arial" charset="0"/>
                        </a:rPr>
                        <a:t> Choisir comment exprimer la situation de de référence  (par habitant, % du PNB, % des dépenses publiques, croissance réelle des dépenses…)</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n-lt"/>
                          <a:ea typeface="+mn-ea"/>
                          <a:cs typeface="Arial" charset="0"/>
                        </a:rPr>
                        <a:t> Se concerter avec le Gouvernement sur l’augmentation requise des dépenses sectorielles</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n-lt"/>
                          <a:ea typeface="+mn-ea"/>
                          <a:cs typeface="Arial" charset="0"/>
                        </a:rPr>
                        <a:t>Evaluer  la soutenabilité de l’augmentation des dépenses sectorielles </a:t>
                      </a:r>
                    </a:p>
                    <a:p>
                      <a:pPr marL="117475" marR="0" lvl="0" indent="-117475"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n-lt"/>
                          <a:ea typeface="+mn-ea"/>
                          <a:cs typeface="Arial" charset="0"/>
                        </a:rPr>
                        <a:t>Si pertinente et/ou nécessaire, formuler des  conditions de décaissements par rapport à l’augmentation </a:t>
                      </a:r>
                      <a:r>
                        <a:rPr kumimoji="0" lang="fr-FR" sz="1400" b="1" i="0" u="none" strike="noStrike" kern="1200" cap="none" normalizeH="0" baseline="0" noProof="0" smtClean="0">
                          <a:ln>
                            <a:noFill/>
                          </a:ln>
                          <a:solidFill>
                            <a:srgbClr val="0F5494"/>
                          </a:solidFill>
                          <a:effectLst/>
                          <a:latin typeface="+mn-lt"/>
                          <a:ea typeface="+mn-ea"/>
                          <a:cs typeface="Arial" charset="0"/>
                        </a:rPr>
                        <a:t>des dépenses </a:t>
                      </a:r>
                      <a:r>
                        <a:rPr kumimoji="0" lang="fr-FR" sz="1400" b="1" i="0" u="none" strike="noStrike" kern="1200" cap="none" normalizeH="0" baseline="0" noProof="0" dirty="0" smtClean="0">
                          <a:ln>
                            <a:noFill/>
                          </a:ln>
                          <a:solidFill>
                            <a:srgbClr val="0F5494"/>
                          </a:solidFill>
                          <a:effectLst/>
                          <a:latin typeface="+mn-lt"/>
                          <a:ea typeface="+mn-ea"/>
                          <a:cs typeface="Arial" charset="0"/>
                        </a:rPr>
                        <a:t>sectorielles.</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9" name="Down Arrow 8"/>
          <p:cNvSpPr/>
          <p:nvPr/>
        </p:nvSpPr>
        <p:spPr bwMode="auto">
          <a:xfrm>
            <a:off x="1547664" y="3140968"/>
            <a:ext cx="576064" cy="288032"/>
          </a:xfrm>
          <a:prstGeom prst="downArrow">
            <a:avLst/>
          </a:prstGeom>
          <a:solidFill>
            <a:srgbClr val="C00000">
              <a:alpha val="8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xmlns="" val="197498706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95288" y="1339850"/>
            <a:ext cx="8229600" cy="433388"/>
          </a:xfrm>
        </p:spPr>
        <p:txBody>
          <a:bodyPr/>
          <a:lstStyle/>
          <a:p>
            <a:pPr indent="0" eaLnBrk="1" hangingPunct="1"/>
            <a:r>
              <a:rPr lang="fr-FR" sz="2600" noProof="0" dirty="0" smtClean="0"/>
              <a:t>Objectifs spécifiques d’un CCAE</a:t>
            </a:r>
          </a:p>
        </p:txBody>
      </p:sp>
      <p:sp>
        <p:nvSpPr>
          <p:cNvPr id="4099" name="Rectangle 3"/>
          <p:cNvSpPr>
            <a:spLocks noGrp="1" noChangeArrowheads="1"/>
          </p:cNvSpPr>
          <p:nvPr>
            <p:ph type="body" idx="1"/>
          </p:nvPr>
        </p:nvSpPr>
        <p:spPr>
          <a:xfrm>
            <a:off x="251520" y="1800622"/>
            <a:ext cx="8424936" cy="4436690"/>
          </a:xfrm>
        </p:spPr>
        <p:txBody>
          <a:bodyPr/>
          <a:lstStyle/>
          <a:p>
            <a:pPr marL="457200" lvl="1" indent="0" eaLnBrk="1" hangingPunct="1">
              <a:spcBef>
                <a:spcPts val="600"/>
              </a:spcBef>
              <a:spcAft>
                <a:spcPts val="0"/>
              </a:spcAft>
              <a:buFontTx/>
              <a:buNone/>
              <a:defRPr/>
            </a:pPr>
            <a:r>
              <a:rPr lang="fr-FR" sz="2400" b="0" noProof="0" dirty="0" smtClean="0">
                <a:solidFill>
                  <a:schemeClr val="accent6"/>
                </a:solidFill>
              </a:rPr>
              <a:t>Le CCAE doit être utilisé pour aider les pays partenaires en situation de </a:t>
            </a:r>
            <a:r>
              <a:rPr lang="fr-FR" sz="2400" b="0" u="sng" noProof="0" dirty="0" smtClean="0">
                <a:solidFill>
                  <a:schemeClr val="accent6"/>
                </a:solidFill>
              </a:rPr>
              <a:t>fragilité</a:t>
            </a:r>
            <a:r>
              <a:rPr lang="fr-FR" sz="2400" b="0" noProof="0" dirty="0" smtClean="0">
                <a:solidFill>
                  <a:schemeClr val="accent6"/>
                </a:solidFill>
              </a:rPr>
              <a:t> </a:t>
            </a:r>
            <a:r>
              <a:rPr lang="fr-FR" b="0" noProof="0" dirty="0" smtClean="0">
                <a:solidFill>
                  <a:schemeClr val="accent6"/>
                </a:solidFill>
              </a:rPr>
              <a:t>:</a:t>
            </a:r>
          </a:p>
          <a:p>
            <a:pPr marL="933450" lvl="1" indent="-476250" eaLnBrk="1" hangingPunct="1">
              <a:spcBef>
                <a:spcPts val="600"/>
              </a:spcBef>
              <a:spcAft>
                <a:spcPts val="0"/>
              </a:spcAft>
              <a:buFont typeface="Wingdings" pitchFamily="2" charset="2"/>
              <a:buChar char="§"/>
              <a:defRPr/>
            </a:pPr>
            <a:r>
              <a:rPr lang="fr-FR" b="0" noProof="0" dirty="0" smtClean="0">
                <a:solidFill>
                  <a:schemeClr val="accent6"/>
                </a:solidFill>
              </a:rPr>
              <a:t>à améliorer la capacité financière du gouvernement en vue de rétablir la paix et la stabilité macroéconomique et pour atteindre des objectifs de politiques à court terme </a:t>
            </a:r>
          </a:p>
          <a:p>
            <a:pPr marL="933450" lvl="1" indent="-476250" eaLnBrk="1" hangingPunct="1">
              <a:spcBef>
                <a:spcPts val="600"/>
              </a:spcBef>
              <a:spcAft>
                <a:spcPts val="0"/>
              </a:spcAft>
              <a:buFont typeface="Wingdings" pitchFamily="2" charset="2"/>
              <a:buChar char="§"/>
              <a:defRPr/>
            </a:pPr>
            <a:r>
              <a:rPr lang="fr-FR" b="0" noProof="0" dirty="0" smtClean="0">
                <a:solidFill>
                  <a:schemeClr val="accent6"/>
                </a:solidFill>
              </a:rPr>
              <a:t>à assurer les fonctions essentielles de l’État</a:t>
            </a:r>
          </a:p>
          <a:p>
            <a:pPr marL="933450" lvl="1" indent="-476250" eaLnBrk="1" hangingPunct="1">
              <a:spcBef>
                <a:spcPts val="600"/>
              </a:spcBef>
              <a:spcAft>
                <a:spcPts val="0"/>
              </a:spcAft>
              <a:buFont typeface="Wingdings" pitchFamily="2" charset="2"/>
              <a:buChar char="§"/>
              <a:defRPr/>
            </a:pPr>
            <a:r>
              <a:rPr lang="fr-FR" b="0" noProof="0" dirty="0" smtClean="0">
                <a:solidFill>
                  <a:schemeClr val="accent6"/>
                </a:solidFill>
              </a:rPr>
              <a:t>à soutenir la transition vers le développement et la gouvernance démocratique</a:t>
            </a:r>
          </a:p>
          <a:p>
            <a:pPr lvl="1" eaLnBrk="1" hangingPunct="1">
              <a:spcBef>
                <a:spcPts val="600"/>
              </a:spcBef>
              <a:spcAft>
                <a:spcPts val="0"/>
              </a:spcAft>
              <a:buFont typeface="Wingdings" pitchFamily="2" charset="2"/>
              <a:buChar char="v"/>
              <a:defRPr/>
            </a:pPr>
            <a:r>
              <a:rPr lang="fr-FR" b="0" noProof="0" dirty="0" smtClean="0">
                <a:solidFill>
                  <a:schemeClr val="accent6"/>
                </a:solidFill>
              </a:rPr>
              <a:t>Les CCAE doivent être fondés sur un engagement politique </a:t>
            </a:r>
            <a:r>
              <a:rPr lang="fr-FR" b="0" dirty="0" smtClean="0">
                <a:solidFill>
                  <a:schemeClr val="accent6"/>
                </a:solidFill>
              </a:rPr>
              <a:t>clair pour le futur</a:t>
            </a:r>
            <a:r>
              <a:rPr lang="fr-FR" b="0" noProof="0" dirty="0" smtClean="0">
                <a:solidFill>
                  <a:schemeClr val="accent6"/>
                </a:solidFill>
              </a:rPr>
              <a:t> </a:t>
            </a:r>
          </a:p>
          <a:p>
            <a:pPr lvl="1" eaLnBrk="1" hangingPunct="1">
              <a:spcBef>
                <a:spcPts val="600"/>
              </a:spcBef>
              <a:spcAft>
                <a:spcPts val="0"/>
              </a:spcAft>
              <a:buFont typeface="Wingdings" pitchFamily="2" charset="2"/>
              <a:buChar char="v"/>
              <a:defRPr/>
            </a:pPr>
            <a:r>
              <a:rPr lang="fr-FR" b="0" noProof="0" dirty="0" smtClean="0">
                <a:solidFill>
                  <a:schemeClr val="accent6"/>
                </a:solidFill>
              </a:rPr>
              <a:t>Les CCAE nécessitent un dialogue politique et de politiques renforcés</a:t>
            </a:r>
          </a:p>
          <a:p>
            <a:pPr eaLnBrk="1" hangingPunct="1">
              <a:defRPr/>
            </a:pPr>
            <a:endParaRPr lang="fr-FR" noProof="0" dirty="0" smtClean="0"/>
          </a:p>
          <a:p>
            <a:pPr eaLnBrk="1" hangingPunct="1">
              <a:defRPr/>
            </a:pPr>
            <a:endParaRPr lang="fr-FR" noProof="0" dirty="0" smtClean="0"/>
          </a:p>
        </p:txBody>
      </p:sp>
      <p:sp>
        <p:nvSpPr>
          <p:cNvPr id="19460" name="Slide Number Placeholder 1"/>
          <p:cNvSpPr>
            <a:spLocks noGrp="1"/>
          </p:cNvSpPr>
          <p:nvPr>
            <p:ph type="sldNum" sz="quarter" idx="12"/>
          </p:nvPr>
        </p:nvSpPr>
        <p:spPr>
          <a:noFill/>
          <a:ln>
            <a:miter lim="800000"/>
            <a:headEnd/>
            <a:tailEnd/>
          </a:ln>
        </p:spPr>
        <p:txBody>
          <a:bodyPr/>
          <a:lstStyle/>
          <a:p>
            <a:fld id="{F8D7B4BD-6E80-4F89-9E21-BE796F212F2C}" type="slidenum">
              <a:rPr lang="en-GB" smtClean="0"/>
              <a:pPr/>
              <a:t>29</a:t>
            </a:fld>
            <a:endParaRPr lang="en-GB"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1196753"/>
            <a:ext cx="8229600" cy="648071"/>
          </a:xfrm>
        </p:spPr>
        <p:txBody>
          <a:bodyPr/>
          <a:lstStyle/>
          <a:p>
            <a:pPr indent="0" algn="ctr" eaLnBrk="1" hangingPunct="1"/>
            <a:r>
              <a:rPr lang="en-US" sz="2400" dirty="0" smtClean="0"/>
              <a:t>Definition de </a:t>
            </a:r>
            <a:r>
              <a:rPr lang="fr-FR" sz="2400" dirty="0" smtClean="0"/>
              <a:t>l’appui budgétaire </a:t>
            </a:r>
            <a:r>
              <a:rPr lang="en-US" sz="2400" dirty="0" smtClean="0"/>
              <a:t>(AB)</a:t>
            </a:r>
          </a:p>
        </p:txBody>
      </p:sp>
      <p:sp>
        <p:nvSpPr>
          <p:cNvPr id="35843" name="Rectangle 3"/>
          <p:cNvSpPr>
            <a:spLocks noGrp="1" noChangeArrowheads="1"/>
          </p:cNvSpPr>
          <p:nvPr>
            <p:ph type="body" idx="1"/>
          </p:nvPr>
        </p:nvSpPr>
        <p:spPr>
          <a:xfrm>
            <a:off x="251520" y="1844824"/>
            <a:ext cx="8640960" cy="4824535"/>
          </a:xfrm>
        </p:spPr>
        <p:txBody>
          <a:bodyPr/>
          <a:lstStyle/>
          <a:p>
            <a:pPr marL="0" indent="0" algn="just">
              <a:spcBef>
                <a:spcPts val="600"/>
              </a:spcBef>
              <a:spcAft>
                <a:spcPts val="600"/>
              </a:spcAft>
              <a:buFont typeface="Arial" pitchFamily="34" charset="0"/>
              <a:buChar char="•"/>
            </a:pPr>
            <a:r>
              <a:rPr lang="fr-FR" sz="2000" b="1" i="0" dirty="0" smtClean="0">
                <a:latin typeface="Verdana" charset="0"/>
              </a:rPr>
              <a:t>Lignes directrices de l’UE sur l’AB (septembre 2012):</a:t>
            </a:r>
          </a:p>
          <a:p>
            <a:pPr marL="0" indent="0" algn="just">
              <a:spcBef>
                <a:spcPts val="600"/>
              </a:spcBef>
              <a:spcAft>
                <a:spcPts val="600"/>
              </a:spcAft>
              <a:buFont typeface="Arial" pitchFamily="34" charset="0"/>
              <a:buChar char="•"/>
            </a:pPr>
            <a:r>
              <a:rPr lang="fr-FR" sz="2000" i="0" dirty="0" smtClean="0">
                <a:latin typeface="Verdana" charset="0"/>
              </a:rPr>
              <a:t> - Une </a:t>
            </a:r>
            <a:r>
              <a:rPr lang="fr-FR" sz="2000" b="1" i="0" dirty="0" smtClean="0">
                <a:latin typeface="Verdana" charset="0"/>
              </a:rPr>
              <a:t>modalité d’octroi de l’aide </a:t>
            </a:r>
            <a:r>
              <a:rPr lang="fr-FR" sz="2000" i="0" dirty="0" smtClean="0">
                <a:latin typeface="Verdana" charset="0"/>
              </a:rPr>
              <a:t>comprenant un transfert financier vers le compte du trésor public du pays partenaire suite au respect par ce dernier d’un ensemble de conditions. </a:t>
            </a:r>
          </a:p>
          <a:p>
            <a:pPr marL="400050" lvl="1" indent="0" algn="just">
              <a:spcBef>
                <a:spcPts val="600"/>
              </a:spcBef>
              <a:spcAft>
                <a:spcPts val="600"/>
              </a:spcAft>
              <a:buFont typeface="Wingdings" pitchFamily="2" charset="2"/>
              <a:buChar char="ü"/>
            </a:pPr>
            <a:r>
              <a:rPr lang="fr-FR" sz="1800" b="0" dirty="0" smtClean="0">
                <a:latin typeface="Verdana" charset="0"/>
              </a:rPr>
              <a:t> </a:t>
            </a:r>
            <a:r>
              <a:rPr lang="fr-FR" sz="1800" dirty="0" smtClean="0">
                <a:latin typeface="Verdana" charset="0"/>
              </a:rPr>
              <a:t>Ce n’est pas un chèque en blanc</a:t>
            </a:r>
          </a:p>
          <a:p>
            <a:pPr marL="400050" lvl="1" indent="0" algn="just">
              <a:spcBef>
                <a:spcPts val="600"/>
              </a:spcBef>
              <a:spcAft>
                <a:spcPts val="600"/>
              </a:spcAft>
              <a:buFont typeface="Wingdings" pitchFamily="2" charset="2"/>
              <a:buChar char="ü"/>
            </a:pPr>
            <a:r>
              <a:rPr lang="fr-FR" sz="1800" b="0" dirty="0" smtClean="0">
                <a:latin typeface="Verdana" charset="0"/>
              </a:rPr>
              <a:t> Il existe </a:t>
            </a:r>
            <a:r>
              <a:rPr lang="fr-FR" sz="1800" b="0" i="0" dirty="0" smtClean="0">
                <a:latin typeface="Verdana" charset="0"/>
              </a:rPr>
              <a:t>des </a:t>
            </a:r>
            <a:r>
              <a:rPr lang="fr-FR" sz="1800" i="0" dirty="0" smtClean="0">
                <a:latin typeface="Verdana" charset="0"/>
              </a:rPr>
              <a:t>critères d’éligibilité </a:t>
            </a:r>
            <a:r>
              <a:rPr lang="fr-FR" sz="1800" b="0" i="0" dirty="0" smtClean="0">
                <a:latin typeface="Verdana" charset="0"/>
              </a:rPr>
              <a:t>pour l’AB (tout pays </a:t>
            </a:r>
            <a:r>
              <a:rPr lang="fr-FR" sz="1800" b="0" dirty="0" smtClean="0">
                <a:latin typeface="Verdana" charset="0"/>
              </a:rPr>
              <a:t>n’est éligible) </a:t>
            </a:r>
            <a:r>
              <a:rPr lang="fr-FR" sz="1800" b="0" i="0" dirty="0" smtClean="0">
                <a:latin typeface="Verdana" charset="0"/>
              </a:rPr>
              <a:t>et des </a:t>
            </a:r>
            <a:r>
              <a:rPr lang="fr-FR" sz="1800" i="0" dirty="0" smtClean="0">
                <a:latin typeface="Verdana" charset="0"/>
              </a:rPr>
              <a:t>conditions spécifiques de déboursement </a:t>
            </a:r>
            <a:r>
              <a:rPr lang="fr-FR" sz="1800" b="0" i="0" dirty="0" smtClean="0">
                <a:latin typeface="Verdana" charset="0"/>
              </a:rPr>
              <a:t>de ces fonds.</a:t>
            </a:r>
            <a:endParaRPr lang="fr-FR" sz="1600" i="0" dirty="0" smtClean="0">
              <a:latin typeface="Verdana" charset="0"/>
            </a:endParaRPr>
          </a:p>
          <a:p>
            <a:pPr marL="0" indent="0" algn="just">
              <a:lnSpc>
                <a:spcPct val="100000"/>
              </a:lnSpc>
              <a:spcBef>
                <a:spcPts val="600"/>
              </a:spcBef>
              <a:spcAft>
                <a:spcPts val="600"/>
              </a:spcAft>
              <a:buFont typeface="Wingdings" pitchFamily="2" charset="2"/>
              <a:buChar char="§"/>
            </a:pPr>
            <a:r>
              <a:rPr lang="fr-FR" sz="2000" i="0" dirty="0" smtClean="0">
                <a:latin typeface="Verdana" charset="0"/>
              </a:rPr>
              <a:t>- Les ressources financières d’un AB:</a:t>
            </a:r>
          </a:p>
          <a:p>
            <a:pPr marL="400050" lvl="1" indent="0" algn="just">
              <a:spcBef>
                <a:spcPts val="600"/>
              </a:spcBef>
              <a:spcAft>
                <a:spcPts val="600"/>
              </a:spcAft>
              <a:buFont typeface="Wingdings" pitchFamily="2" charset="2"/>
              <a:buChar char="ü"/>
            </a:pPr>
            <a:r>
              <a:rPr lang="fr-FR" sz="1800" b="0" i="0" dirty="0" smtClean="0">
                <a:latin typeface="Verdana" charset="0"/>
              </a:rPr>
              <a:t> font partie intégrante de l’ensemble des ressources financières du pays partenaire  (recettes de l’Etat inscrites au budget) </a:t>
            </a:r>
          </a:p>
          <a:p>
            <a:pPr marL="400050" lvl="1" indent="0" algn="just">
              <a:spcBef>
                <a:spcPts val="600"/>
              </a:spcBef>
              <a:spcAft>
                <a:spcPts val="600"/>
              </a:spcAft>
              <a:buFont typeface="Wingdings" pitchFamily="2" charset="2"/>
              <a:buChar char="ü"/>
            </a:pPr>
            <a:r>
              <a:rPr lang="fr-FR" sz="1800" b="0" dirty="0" smtClean="0">
                <a:latin typeface="Verdana" charset="0"/>
              </a:rPr>
              <a:t> sont utilisées conformément au systèmes de gestion des finances publiques (GFP) propres au pays partenaire. </a:t>
            </a:r>
            <a:endParaRPr lang="fr-FR" sz="1800" b="0" i="0" dirty="0">
              <a:latin typeface="Verdana" charset="0"/>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3</a:t>
            </a:fld>
            <a:endParaRPr lang="en-GB"/>
          </a:p>
        </p:txBody>
      </p:sp>
    </p:spTree>
    <p:extLst>
      <p:ext uri="{BB962C8B-B14F-4D97-AF65-F5344CB8AC3E}">
        <p14:creationId xmlns="" xmlns:p14="http://schemas.microsoft.com/office/powerpoint/2010/main" val="17928615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1339850"/>
            <a:ext cx="8135937" cy="720725"/>
          </a:xfrm>
        </p:spPr>
        <p:txBody>
          <a:bodyPr/>
          <a:lstStyle/>
          <a:p>
            <a:pPr indent="0" eaLnBrk="1" hangingPunct="1"/>
            <a:r>
              <a:rPr lang="fr-FR" sz="2400" noProof="0" dirty="0" smtClean="0"/>
              <a:t>Choix du contrat </a:t>
            </a:r>
          </a:p>
        </p:txBody>
      </p:sp>
      <p:sp>
        <p:nvSpPr>
          <p:cNvPr id="4099" name="Rectangle 3"/>
          <p:cNvSpPr>
            <a:spLocks noGrp="1" noChangeArrowheads="1"/>
          </p:cNvSpPr>
          <p:nvPr>
            <p:ph type="body" idx="1"/>
          </p:nvPr>
        </p:nvSpPr>
        <p:spPr>
          <a:xfrm>
            <a:off x="539552" y="2060575"/>
            <a:ext cx="7920880" cy="3960813"/>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Les objectifs spécifiques et les résultats attendus détermineront le type de contrat …</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 et le contenu du dialogue politique, les indicateurs de performance et les conditions de décaissement</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Un CBGD ou des CRS ont leur propres objectifs spécifiques et peuvent être offerts simultanément dans un pays</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Les CCAE ne sont généralement pas associés à d’autres formes d’AB   </a:t>
            </a:r>
          </a:p>
        </p:txBody>
      </p:sp>
      <p:sp>
        <p:nvSpPr>
          <p:cNvPr id="20484" name="Slide Number Placeholder 1"/>
          <p:cNvSpPr>
            <a:spLocks noGrp="1"/>
          </p:cNvSpPr>
          <p:nvPr>
            <p:ph type="sldNum" sz="quarter" idx="12"/>
          </p:nvPr>
        </p:nvSpPr>
        <p:spPr>
          <a:noFill/>
          <a:ln>
            <a:miter lim="800000"/>
            <a:headEnd/>
            <a:tailEnd/>
          </a:ln>
        </p:spPr>
        <p:txBody>
          <a:bodyPr/>
          <a:lstStyle/>
          <a:p>
            <a:fld id="{4CBCBE1C-628C-4D13-B5B3-23D01A5982FB}" type="slidenum">
              <a:rPr lang="en-GB" smtClean="0"/>
              <a:pPr/>
              <a:t>30</a:t>
            </a:fld>
            <a:endParaRPr lang="en-GB"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457200" y="1700809"/>
            <a:ext cx="8229600" cy="4320580"/>
          </a:xfrm>
        </p:spPr>
        <p:txBody>
          <a:bodyPr/>
          <a:lstStyle/>
          <a:p>
            <a:pPr eaLnBrk="1" hangingPunct="1"/>
            <a:endParaRPr lang="en-US" b="1" dirty="0" smtClean="0"/>
          </a:p>
          <a:p>
            <a:pPr eaLnBrk="1" hangingPunct="1"/>
            <a:endParaRPr lang="en-US" b="1" dirty="0" smtClean="0"/>
          </a:p>
          <a:p>
            <a:pPr eaLnBrk="1" hangingPunct="1"/>
            <a:endParaRPr lang="en-US" b="1" dirty="0" smtClean="0"/>
          </a:p>
          <a:p>
            <a:pPr eaLnBrk="1" hangingPunct="1"/>
            <a:endParaRPr lang="en-US" b="1" dirty="0" smtClean="0"/>
          </a:p>
        </p:txBody>
      </p:sp>
      <p:pic>
        <p:nvPicPr>
          <p:cNvPr id="3074" name="Picture 2" descr="C:\Users\ffe\AppData\Local\Microsoft\Windows\Temporary Internet Files\Content.IE5\QU2VKJNX\MC900432687[1].png"/>
          <p:cNvPicPr>
            <a:picLocks noChangeAspect="1" noChangeArrowheads="1"/>
          </p:cNvPicPr>
          <p:nvPr/>
        </p:nvPicPr>
        <p:blipFill>
          <a:blip r:embed="rId3" cstate="print"/>
          <a:srcRect/>
          <a:stretch>
            <a:fillRect/>
          </a:stretch>
        </p:blipFill>
        <p:spPr bwMode="auto">
          <a:xfrm>
            <a:off x="3347864" y="1988840"/>
            <a:ext cx="2285714" cy="2285714"/>
          </a:xfrm>
          <a:prstGeom prst="rect">
            <a:avLst/>
          </a:prstGeom>
          <a:noFill/>
        </p:spPr>
      </p:pic>
      <p:sp>
        <p:nvSpPr>
          <p:cNvPr id="5" name="TextBox 4"/>
          <p:cNvSpPr txBox="1"/>
          <p:nvPr/>
        </p:nvSpPr>
        <p:spPr>
          <a:xfrm>
            <a:off x="3203848" y="4437112"/>
            <a:ext cx="2664296" cy="584775"/>
          </a:xfrm>
          <a:prstGeom prst="rect">
            <a:avLst/>
          </a:prstGeom>
          <a:noFill/>
        </p:spPr>
        <p:txBody>
          <a:bodyPr wrap="square" rtlCol="0">
            <a:spAutoFit/>
          </a:bodyPr>
          <a:lstStyle/>
          <a:p>
            <a:pPr algn="ctr"/>
            <a:r>
              <a:rPr lang="en-GB" sz="3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Pause café</a:t>
            </a:r>
            <a:endParaRPr lang="en-GB" sz="3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Slide Number Placeholder 5"/>
          <p:cNvSpPr>
            <a:spLocks noGrp="1"/>
          </p:cNvSpPr>
          <p:nvPr>
            <p:ph type="sldNum" sz="quarter" idx="12"/>
          </p:nvPr>
        </p:nvSpPr>
        <p:spPr/>
        <p:txBody>
          <a:bodyPr/>
          <a:lstStyle/>
          <a:p>
            <a:fld id="{37B83C0C-BC65-4367-9B8A-060D4801009D}" type="slidenum">
              <a:rPr lang="en-GB" smtClean="0"/>
              <a:pPr/>
              <a:t>31</a:t>
            </a:fld>
            <a:endParaRPr lang="en-GB"/>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PLAN</a:t>
            </a:r>
            <a:endParaRPr lang="en-GB" dirty="0"/>
          </a:p>
        </p:txBody>
      </p:sp>
      <p:sp>
        <p:nvSpPr>
          <p:cNvPr id="3" name="Content Placeholder 2"/>
          <p:cNvSpPr>
            <a:spLocks noGrp="1"/>
          </p:cNvSpPr>
          <p:nvPr>
            <p:ph idx="1"/>
          </p:nvPr>
        </p:nvSpPr>
        <p:spPr>
          <a:xfrm>
            <a:off x="500034" y="1628800"/>
            <a:ext cx="8229600" cy="5229200"/>
          </a:xfrm>
        </p:spPr>
        <p:txBody>
          <a:bodyPr/>
          <a:lstStyle/>
          <a:p>
            <a:pPr marL="457200" indent="-457200">
              <a:spcBef>
                <a:spcPts val="1200"/>
              </a:spcBef>
              <a:buClrTx/>
              <a:buAutoNum type="arabicPeriod"/>
            </a:pPr>
            <a:r>
              <a:rPr lang="fr-FR" sz="2000" i="0" dirty="0" smtClean="0"/>
              <a:t>Qu’est-ce que l’appui budgétaire?</a:t>
            </a:r>
          </a:p>
          <a:p>
            <a:pPr marL="457200" indent="-457200">
              <a:spcBef>
                <a:spcPts val="1200"/>
              </a:spcBef>
              <a:buClrTx/>
              <a:buFontTx/>
              <a:buAutoNum type="arabicPeriod"/>
            </a:pPr>
            <a:r>
              <a:rPr lang="fr-FR" sz="2000" i="0" dirty="0" smtClean="0"/>
              <a:t>Pourquoi utiliser l’appui budgétaire: objectifs et logique d’intervention</a:t>
            </a:r>
          </a:p>
          <a:p>
            <a:pPr marL="457200" indent="-457200">
              <a:spcBef>
                <a:spcPts val="1200"/>
              </a:spcBef>
              <a:buClrTx/>
              <a:buFontTx/>
              <a:buAutoNum type="arabicPeriod"/>
            </a:pPr>
            <a:r>
              <a:rPr lang="fr-FR" sz="2000" i="0" dirty="0" smtClean="0">
                <a:solidFill>
                  <a:schemeClr val="accent2"/>
                </a:solidFill>
              </a:rPr>
              <a:t>La nouvelle approche de l’appui budgétaire et aperçu des lignes directrices révisées</a:t>
            </a:r>
            <a:endParaRPr lang="en-GB" sz="2000" i="0" dirty="0" smtClean="0">
              <a:solidFill>
                <a:schemeClr val="accent2"/>
              </a:solidFill>
            </a:endParaRPr>
          </a:p>
          <a:p>
            <a:pPr marL="457200" indent="-457200">
              <a:spcBef>
                <a:spcPts val="1200"/>
              </a:spcBef>
              <a:buClrTx/>
              <a:buFontTx/>
              <a:buAutoNum type="arabicPeriod"/>
            </a:pPr>
            <a:r>
              <a:rPr lang="fr-FR" sz="2000" i="0" dirty="0" smtClean="0"/>
              <a:t>Les trois types de contrats d’appui budgétaire</a:t>
            </a:r>
            <a:endParaRPr lang="fr-FR" sz="2200" i="0" dirty="0" smtClean="0"/>
          </a:p>
          <a:p>
            <a:pPr algn="ctr"/>
            <a:r>
              <a:rPr lang="fr-FR" sz="2200" b="1" i="0" dirty="0" smtClean="0">
                <a:solidFill>
                  <a:srgbClr val="33CC33"/>
                </a:solidFill>
              </a:rPr>
              <a:t>Break</a:t>
            </a:r>
          </a:p>
          <a:p>
            <a:pPr marL="457200" indent="-457200">
              <a:spcBef>
                <a:spcPts val="1200"/>
              </a:spcBef>
              <a:buClrTx/>
              <a:buFont typeface="+mj-lt"/>
              <a:buAutoNum type="arabicPeriod" startAt="5"/>
            </a:pPr>
            <a:r>
              <a:rPr lang="fr-FR" sz="2000" i="0" dirty="0" smtClean="0">
                <a:solidFill>
                  <a:srgbClr val="FF0000"/>
                </a:solidFill>
              </a:rPr>
              <a:t>Nouvelle structure de gouvernance et nouveau cycle des opérations  programme</a:t>
            </a:r>
            <a:endParaRPr lang="en-GB" sz="2000" i="0" dirty="0" smtClean="0">
              <a:solidFill>
                <a:srgbClr val="FF0000"/>
              </a:solidFill>
            </a:endParaRPr>
          </a:p>
          <a:p>
            <a:pPr marL="457200" indent="-457200">
              <a:spcBef>
                <a:spcPts val="1200"/>
              </a:spcBef>
              <a:buClrTx/>
              <a:buFont typeface="+mj-lt"/>
              <a:buAutoNum type="arabicPeriod" startAt="5"/>
            </a:pPr>
            <a:r>
              <a:rPr lang="fr-BE" sz="2000" i="0" dirty="0" smtClean="0"/>
              <a:t>Appui budgétaire et décentralisation   </a:t>
            </a:r>
            <a:endParaRPr lang="en-GB" sz="2000" i="0" dirty="0" smtClean="0"/>
          </a:p>
          <a:p>
            <a:pPr marL="457200" indent="-457200">
              <a:spcBef>
                <a:spcPts val="1200"/>
              </a:spcBef>
              <a:buClrTx/>
              <a:buFont typeface="+mj-lt"/>
              <a:buAutoNum type="arabicPeriod" startAt="5"/>
            </a:pPr>
            <a:r>
              <a:rPr lang="fr-FR" sz="2000" i="0" dirty="0" smtClean="0"/>
              <a:t>Valeurs fondamentales et appui budgétaire de l’UE </a:t>
            </a:r>
            <a:endParaRPr lang="en-GB" sz="2000" i="0" dirty="0" smtClean="0"/>
          </a:p>
          <a:p>
            <a:pPr marL="457200" indent="-457200">
              <a:spcBef>
                <a:spcPts val="1200"/>
              </a:spcBef>
              <a:buClrTx/>
              <a:buFont typeface="+mj-lt"/>
              <a:buAutoNum type="arabicPeriod" startAt="5"/>
            </a:pPr>
            <a:r>
              <a:rPr lang="fr-FR" sz="2000" i="0" dirty="0" smtClean="0"/>
              <a:t>Critères d’éligibilité de l’appui budgétaire de l’UE</a:t>
            </a: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32</a:t>
            </a:fld>
            <a:endParaRPr lang="en-GB"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0B0B561-737B-4703-A055-373970294A1C}" type="slidenum">
              <a:rPr lang="en-GB"/>
              <a:pPr/>
              <a:t>33</a:t>
            </a:fld>
            <a:endParaRPr lang="en-GB" dirty="0"/>
          </a:p>
        </p:txBody>
      </p:sp>
      <p:sp>
        <p:nvSpPr>
          <p:cNvPr id="357378" name="Rectangle 2"/>
          <p:cNvSpPr>
            <a:spLocks noGrp="1" noChangeArrowheads="1"/>
          </p:cNvSpPr>
          <p:nvPr>
            <p:ph type="title"/>
          </p:nvPr>
        </p:nvSpPr>
        <p:spPr>
          <a:xfrm>
            <a:off x="179512" y="1339850"/>
            <a:ext cx="8713663" cy="793005"/>
          </a:xfrm>
        </p:spPr>
        <p:txBody>
          <a:bodyPr/>
          <a:lstStyle/>
          <a:p>
            <a:r>
              <a:rPr lang="fr-FR" sz="2400" noProof="0" dirty="0" smtClean="0"/>
              <a:t>Nouveaux mécanismes de gouvernance : objectifs</a:t>
            </a:r>
            <a:endParaRPr lang="fr-FR" sz="2400" noProof="0" dirty="0"/>
          </a:p>
        </p:txBody>
      </p:sp>
      <p:sp>
        <p:nvSpPr>
          <p:cNvPr id="357379" name="Rectangle 3"/>
          <p:cNvSpPr>
            <a:spLocks noGrp="1" noChangeArrowheads="1"/>
          </p:cNvSpPr>
          <p:nvPr>
            <p:ph type="body" idx="1"/>
          </p:nvPr>
        </p:nvSpPr>
        <p:spPr>
          <a:xfrm>
            <a:off x="467544" y="2492896"/>
            <a:ext cx="8229600" cy="3888432"/>
          </a:xfrm>
        </p:spPr>
        <p:txBody>
          <a:bodyPr/>
          <a:lstStyle/>
          <a:p>
            <a:pPr marL="0" indent="0">
              <a:spcBef>
                <a:spcPct val="50000"/>
              </a:spcBef>
              <a:buClr>
                <a:srgbClr val="0F5494"/>
              </a:buClr>
              <a:buFont typeface="Wingdings" pitchFamily="2" charset="2"/>
              <a:buNone/>
            </a:pPr>
            <a:r>
              <a:rPr lang="fr-FR" sz="1800" b="1" i="0" noProof="0" dirty="0" smtClean="0"/>
              <a:t>Cinq objectifs pour renforcer la capacité de la Commission à gérer l’appui budgétaire:</a:t>
            </a:r>
          </a:p>
          <a:p>
            <a:pPr marL="381000" indent="-381000">
              <a:spcBef>
                <a:spcPct val="50000"/>
              </a:spcBef>
              <a:buClr>
                <a:srgbClr val="0F5494"/>
              </a:buClr>
              <a:buFont typeface="+mj-lt"/>
              <a:buAutoNum type="arabicPeriod"/>
            </a:pPr>
            <a:r>
              <a:rPr lang="fr-FR" sz="1800" i="0" noProof="0" dirty="0" smtClean="0"/>
              <a:t>Renforcer la supervision continue de la politique par les instances dirigeantes et le Commissaire</a:t>
            </a:r>
          </a:p>
          <a:p>
            <a:pPr marL="381000" indent="-381000">
              <a:spcBef>
                <a:spcPct val="50000"/>
              </a:spcBef>
              <a:buClr>
                <a:srgbClr val="0F5494"/>
              </a:buClr>
              <a:buFont typeface="+mj-lt"/>
              <a:buAutoNum type="arabicPeriod"/>
            </a:pPr>
            <a:r>
              <a:rPr lang="fr-FR" sz="1800" i="0" noProof="0" dirty="0" smtClean="0"/>
              <a:t>Renforcer et assurer la cohérence du dialogue</a:t>
            </a:r>
            <a:r>
              <a:rPr lang="fr-FR" sz="1800" i="0" dirty="0" smtClean="0"/>
              <a:t> de l’UE avec les pays partenaires</a:t>
            </a:r>
            <a:r>
              <a:rPr lang="fr-FR" sz="1600" dirty="0" smtClean="0"/>
              <a:t> </a:t>
            </a:r>
            <a:r>
              <a:rPr lang="fr-FR" sz="1800" i="0" dirty="0" smtClean="0"/>
              <a:t>dans le cadre de l’appui </a:t>
            </a:r>
            <a:r>
              <a:rPr lang="fr-FR" sz="1800" i="0" noProof="0" dirty="0" smtClean="0"/>
              <a:t>budgétaire</a:t>
            </a:r>
            <a:endParaRPr lang="fr-FR" sz="1600" b="0" noProof="0" dirty="0" smtClean="0"/>
          </a:p>
          <a:p>
            <a:pPr marL="381000" indent="-381000">
              <a:spcBef>
                <a:spcPct val="50000"/>
              </a:spcBef>
              <a:buClr>
                <a:srgbClr val="0F5494"/>
              </a:buClr>
              <a:buFont typeface="+mj-lt"/>
              <a:buAutoNum type="arabicPeriod"/>
            </a:pPr>
            <a:r>
              <a:rPr lang="fr-FR" sz="1800" i="0" noProof="0" dirty="0" smtClean="0"/>
              <a:t>Garantir la cohérence de la politique </a:t>
            </a:r>
            <a:r>
              <a:rPr lang="fr-FR" sz="1800" i="0" dirty="0" smtClean="0"/>
              <a:t>entre</a:t>
            </a:r>
            <a:r>
              <a:rPr lang="fr-FR" sz="1800" i="0" noProof="0" dirty="0" smtClean="0"/>
              <a:t> pays et régions</a:t>
            </a:r>
          </a:p>
          <a:p>
            <a:pPr marL="381000" indent="-381000">
              <a:spcBef>
                <a:spcPct val="50000"/>
              </a:spcBef>
              <a:buClr>
                <a:srgbClr val="0F5494"/>
              </a:buClr>
              <a:buFont typeface="+mj-lt"/>
              <a:buAutoNum type="arabicPeriod"/>
            </a:pPr>
            <a:r>
              <a:rPr lang="fr-FR" sz="1800" i="0" noProof="0" dirty="0" smtClean="0"/>
              <a:t>Renforcer la gestion et les mécanismes d’atténuation des risques</a:t>
            </a:r>
          </a:p>
          <a:p>
            <a:pPr marL="381000" indent="-381000">
              <a:spcBef>
                <a:spcPct val="50000"/>
              </a:spcBef>
              <a:buClr>
                <a:srgbClr val="0F5494"/>
              </a:buClr>
              <a:buFont typeface="+mj-lt"/>
              <a:buAutoNum type="arabicPeriod"/>
            </a:pPr>
            <a:r>
              <a:rPr lang="fr-FR" sz="1800" i="0" noProof="0" dirty="0" smtClean="0"/>
              <a:t>Soutenir les délégations européennes et le siège dans la programmation, la conception et la mise en œuvre des programmes d’appui budgétaire</a:t>
            </a:r>
            <a:endParaRPr lang="fr-FR" sz="1800" i="0" noProof="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60B0B561-737B-4703-A055-373970294A1C}" type="slidenum">
              <a:rPr lang="en-GB"/>
              <a:pPr/>
              <a:t>34</a:t>
            </a:fld>
            <a:endParaRPr lang="en-GB"/>
          </a:p>
        </p:txBody>
      </p:sp>
      <p:sp>
        <p:nvSpPr>
          <p:cNvPr id="357378" name="Rectangle 2"/>
          <p:cNvSpPr>
            <a:spLocks noGrp="1" noChangeArrowheads="1"/>
          </p:cNvSpPr>
          <p:nvPr>
            <p:ph type="title"/>
          </p:nvPr>
        </p:nvSpPr>
        <p:spPr>
          <a:xfrm>
            <a:off x="0" y="1339851"/>
            <a:ext cx="8893175" cy="446076"/>
          </a:xfrm>
        </p:spPr>
        <p:txBody>
          <a:bodyPr/>
          <a:lstStyle/>
          <a:p>
            <a:r>
              <a:rPr lang="en-GB" dirty="0" err="1" smtClean="0"/>
              <a:t>Nouvelles</a:t>
            </a:r>
            <a:r>
              <a:rPr lang="en-GB" dirty="0" smtClean="0"/>
              <a:t> structures de </a:t>
            </a:r>
            <a:r>
              <a:rPr lang="en-GB" dirty="0" err="1" smtClean="0"/>
              <a:t>gouvernance</a:t>
            </a:r>
            <a:r>
              <a:rPr lang="en-GB" dirty="0" smtClean="0"/>
              <a:t> :</a:t>
            </a:r>
            <a:endParaRPr lang="en-GB" dirty="0"/>
          </a:p>
        </p:txBody>
      </p:sp>
      <p:sp>
        <p:nvSpPr>
          <p:cNvPr id="357379" name="Rectangle 3"/>
          <p:cNvSpPr>
            <a:spLocks noGrp="1" noChangeArrowheads="1"/>
          </p:cNvSpPr>
          <p:nvPr>
            <p:ph type="body" idx="1"/>
          </p:nvPr>
        </p:nvSpPr>
        <p:spPr>
          <a:xfrm>
            <a:off x="428596" y="2000240"/>
            <a:ext cx="8286808" cy="4572032"/>
          </a:xfrm>
        </p:spPr>
        <p:txBody>
          <a:bodyPr/>
          <a:lstStyle/>
          <a:p>
            <a:pPr marL="381000" indent="-381000">
              <a:spcBef>
                <a:spcPct val="50000"/>
              </a:spcBef>
              <a:buClr>
                <a:srgbClr val="0F5494"/>
              </a:buClr>
              <a:buFont typeface="Wingdings" pitchFamily="2" charset="2"/>
              <a:buNone/>
            </a:pPr>
            <a:r>
              <a:rPr lang="fr-BE" sz="1800" b="1" i="0" dirty="0" smtClean="0"/>
              <a:t>Au niveau du siège  </a:t>
            </a:r>
            <a:r>
              <a:rPr lang="fr-BE" sz="1800" b="1" i="0" dirty="0" smtClean="0">
                <a:solidFill>
                  <a:srgbClr val="C00000"/>
                </a:solidFill>
                <a:sym typeface="Wingdings" pitchFamily="2" charset="2"/>
              </a:rPr>
              <a:t> </a:t>
            </a:r>
            <a:r>
              <a:rPr lang="fr-BE" sz="1800" i="0" dirty="0" smtClean="0">
                <a:solidFill>
                  <a:srgbClr val="C00000"/>
                </a:solidFill>
                <a:sym typeface="Wingdings" pitchFamily="2" charset="2"/>
              </a:rPr>
              <a:t>Comité de pilotage des appuis budgétaires (CPAB) pour</a:t>
            </a:r>
            <a:endParaRPr lang="fr-BE" sz="1800" i="0" dirty="0" smtClean="0">
              <a:solidFill>
                <a:srgbClr val="C00000"/>
              </a:solidFill>
            </a:endParaRPr>
          </a:p>
          <a:p>
            <a:pPr marL="381000" indent="-381000">
              <a:spcBef>
                <a:spcPct val="50000"/>
              </a:spcBef>
              <a:buClr>
                <a:srgbClr val="0F5494"/>
              </a:buClr>
              <a:buFont typeface="Wingdings" pitchFamily="2" charset="2"/>
              <a:buChar char="§"/>
            </a:pPr>
            <a:r>
              <a:rPr lang="fr-BE" sz="1800" i="0" dirty="0" smtClean="0"/>
              <a:t>Impliquer le Directeur Général dans le processus de décision suffisamment tôt pour donner une </a:t>
            </a:r>
            <a:r>
              <a:rPr lang="fr-BE" sz="1800" i="0" u="sng" dirty="0" smtClean="0"/>
              <a:t>orientation stratégique</a:t>
            </a:r>
            <a:endParaRPr lang="fr-BE" sz="1800" i="0" u="sng" dirty="0" smtClean="0">
              <a:solidFill>
                <a:srgbClr val="C00000"/>
              </a:solidFill>
            </a:endParaRPr>
          </a:p>
          <a:p>
            <a:pPr marL="381000" indent="-381000">
              <a:spcBef>
                <a:spcPct val="50000"/>
              </a:spcBef>
              <a:buClr>
                <a:srgbClr val="0F5494"/>
              </a:buClr>
              <a:buFont typeface="Wingdings" pitchFamily="2" charset="2"/>
              <a:buChar char="§"/>
            </a:pPr>
            <a:r>
              <a:rPr lang="fr-BE" sz="1800" i="0" dirty="0" smtClean="0"/>
              <a:t>Consulter les Commissaires (</a:t>
            </a:r>
            <a:r>
              <a:rPr lang="fr-BE" sz="1800" i="0" dirty="0" err="1" smtClean="0"/>
              <a:t>Dvpt</a:t>
            </a:r>
            <a:r>
              <a:rPr lang="fr-BE" sz="1800" i="0" dirty="0" smtClean="0"/>
              <a:t>, Voisinage, RH/VP) le cas échéant </a:t>
            </a:r>
          </a:p>
          <a:p>
            <a:pPr marL="381000" indent="-381000">
              <a:spcBef>
                <a:spcPct val="50000"/>
              </a:spcBef>
              <a:buClr>
                <a:srgbClr val="0F5494"/>
              </a:buClr>
              <a:buNone/>
            </a:pPr>
            <a:r>
              <a:rPr lang="fr-BE" sz="1800" i="0" dirty="0" smtClean="0"/>
              <a:t>RÔLE: </a:t>
            </a:r>
          </a:p>
          <a:p>
            <a:pPr marL="381000" indent="-381000">
              <a:spcBef>
                <a:spcPct val="50000"/>
              </a:spcBef>
              <a:buClr>
                <a:srgbClr val="0F5494"/>
              </a:buClr>
              <a:buFont typeface="Wingdings" pitchFamily="2" charset="2"/>
              <a:buChar char="Ø"/>
            </a:pPr>
            <a:r>
              <a:rPr lang="fr-BE" sz="1800" i="0" dirty="0" smtClean="0"/>
              <a:t>Pilotage en continu des programmes d’AB sur le plan politique et des politiques. </a:t>
            </a:r>
          </a:p>
          <a:p>
            <a:pPr marL="381000" indent="-381000">
              <a:spcBef>
                <a:spcPct val="50000"/>
              </a:spcBef>
              <a:buClr>
                <a:srgbClr val="0F5494"/>
              </a:buClr>
              <a:buFont typeface="Wingdings" pitchFamily="2" charset="2"/>
              <a:buChar char="Ø"/>
            </a:pPr>
            <a:r>
              <a:rPr lang="fr-BE" sz="1800" i="0" dirty="0" smtClean="0"/>
              <a:t>Appréciation des pré-conditions pour les CBGD.</a:t>
            </a:r>
          </a:p>
          <a:p>
            <a:pPr marL="381000" indent="-381000">
              <a:spcBef>
                <a:spcPct val="50000"/>
              </a:spcBef>
              <a:buClr>
                <a:srgbClr val="0F5494"/>
              </a:buClr>
              <a:buFont typeface="Wingdings" pitchFamily="2" charset="2"/>
              <a:buChar char="Ø"/>
            </a:pPr>
            <a:r>
              <a:rPr lang="fr-BE" sz="1800" i="0" dirty="0" smtClean="0"/>
              <a:t>Peut être amené à réviser les propositions de programmes/ déboursement dans le cas </a:t>
            </a:r>
            <a:r>
              <a:rPr lang="fr-BE" sz="1800" b="1" i="0" dirty="0" smtClean="0"/>
              <a:t>où il y a des implications fortes au  niveau politique ou en terme de politiques.</a:t>
            </a:r>
          </a:p>
          <a:p>
            <a:pPr marL="381000" indent="-381000">
              <a:spcBef>
                <a:spcPct val="50000"/>
              </a:spcBef>
              <a:buClr>
                <a:srgbClr val="0F5494"/>
              </a:buClr>
              <a:buNone/>
            </a:pPr>
            <a:endParaRPr lang="fr-BE" sz="1800" i="0" dirty="0" smtClean="0"/>
          </a:p>
          <a:p>
            <a:pPr marL="381000" indent="-381000">
              <a:spcBef>
                <a:spcPct val="50000"/>
              </a:spcBef>
              <a:buClr>
                <a:srgbClr val="0F5494"/>
              </a:buClr>
              <a:buNone/>
            </a:pPr>
            <a:endParaRPr lang="fr-BE" sz="1400" i="0" dirty="0" smtClean="0"/>
          </a:p>
          <a:p>
            <a:pPr marL="381000" indent="-381000">
              <a:spcBef>
                <a:spcPct val="50000"/>
              </a:spcBef>
              <a:buClr>
                <a:srgbClr val="0F5494"/>
              </a:buClr>
              <a:buNone/>
            </a:pPr>
            <a:endParaRPr lang="fr-BE" sz="1400" i="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0"/>
            <a:ext cx="8229600" cy="785818"/>
          </a:xfrm>
        </p:spPr>
        <p:txBody>
          <a:bodyPr/>
          <a:lstStyle/>
          <a:p>
            <a:endParaRPr lang="en-US" dirty="0"/>
          </a:p>
        </p:txBody>
      </p:sp>
      <p:sp>
        <p:nvSpPr>
          <p:cNvPr id="3" name="Content Placeholder 2"/>
          <p:cNvSpPr>
            <a:spLocks noGrp="1"/>
          </p:cNvSpPr>
          <p:nvPr>
            <p:ph idx="1"/>
          </p:nvPr>
        </p:nvSpPr>
        <p:spPr>
          <a:xfrm>
            <a:off x="457200" y="1214422"/>
            <a:ext cx="8229600" cy="4286280"/>
          </a:xfrm>
          <a:noFill/>
        </p:spPr>
        <p:txBody>
          <a:bodyPr/>
          <a:lstStyle/>
          <a:p>
            <a:pPr marL="381000" indent="-381000">
              <a:spcBef>
                <a:spcPct val="50000"/>
              </a:spcBef>
              <a:buClr>
                <a:srgbClr val="0F5494"/>
              </a:buClr>
              <a:buNone/>
            </a:pPr>
            <a:r>
              <a:rPr lang="fr-BE" sz="1800" b="1" i="0" dirty="0" smtClean="0"/>
              <a:t>Au niveau des délégations  </a:t>
            </a:r>
            <a:r>
              <a:rPr lang="fr-BE" sz="1800" b="1" i="0" dirty="0" smtClean="0">
                <a:solidFill>
                  <a:srgbClr val="C00000"/>
                </a:solidFill>
                <a:sym typeface="Wingdings" pitchFamily="2" charset="2"/>
              </a:rPr>
              <a:t></a:t>
            </a:r>
            <a:r>
              <a:rPr lang="fr-BE" sz="1800" b="1" i="0" dirty="0" smtClean="0">
                <a:solidFill>
                  <a:srgbClr val="C00000"/>
                </a:solidFill>
              </a:rPr>
              <a:t> </a:t>
            </a:r>
            <a:r>
              <a:rPr lang="fr-BE" sz="1800" i="0" dirty="0" smtClean="0">
                <a:solidFill>
                  <a:srgbClr val="C00000"/>
                </a:solidFill>
              </a:rPr>
              <a:t>Equipes régionales d’appui budgétaire</a:t>
            </a:r>
          </a:p>
          <a:p>
            <a:pPr marL="381000" indent="-381000">
              <a:spcBef>
                <a:spcPct val="50000"/>
              </a:spcBef>
              <a:buClr>
                <a:srgbClr val="0F5494"/>
              </a:buClr>
              <a:buNone/>
            </a:pPr>
            <a:r>
              <a:rPr lang="fr-BE" sz="1800" i="0" dirty="0" smtClean="0"/>
              <a:t>RÔLE:</a:t>
            </a:r>
          </a:p>
          <a:p>
            <a:pPr marL="381000" indent="-381000">
              <a:spcBef>
                <a:spcPct val="50000"/>
              </a:spcBef>
              <a:buClr>
                <a:srgbClr val="0F5494"/>
              </a:buClr>
              <a:buFont typeface="Wingdings" pitchFamily="2" charset="2"/>
              <a:buChar char="§"/>
            </a:pPr>
            <a:r>
              <a:rPr lang="fr-BE" sz="1800" i="0" dirty="0" smtClean="0"/>
              <a:t>Offrir des </a:t>
            </a:r>
            <a:r>
              <a:rPr lang="fr-BE" sz="1800" i="0" dirty="0" smtClean="0">
                <a:solidFill>
                  <a:srgbClr val="C00000"/>
                </a:solidFill>
              </a:rPr>
              <a:t>conseils et un soutien </a:t>
            </a:r>
            <a:r>
              <a:rPr lang="fr-BE" sz="1800" i="0" dirty="0" smtClean="0"/>
              <a:t>aux délégations et aux directions géographiques sur les opérations d’AB dans la région. </a:t>
            </a:r>
          </a:p>
          <a:p>
            <a:pPr marL="381000" indent="-381000">
              <a:spcBef>
                <a:spcPct val="50000"/>
              </a:spcBef>
              <a:buClr>
                <a:srgbClr val="0F5494"/>
              </a:buClr>
              <a:buFont typeface="Wingdings" pitchFamily="2" charset="2"/>
              <a:buChar char="§"/>
            </a:pPr>
            <a:r>
              <a:rPr lang="fr-BE" sz="1800" i="0" dirty="0" smtClean="0"/>
              <a:t>Appuyer les DUE et les DG dans la mise en œuvre de la </a:t>
            </a:r>
            <a:r>
              <a:rPr lang="fr-BE" sz="1800" i="0" dirty="0" smtClean="0">
                <a:solidFill>
                  <a:srgbClr val="C00000"/>
                </a:solidFill>
              </a:rPr>
              <a:t>stratégie de gestion des risques</a:t>
            </a:r>
          </a:p>
          <a:p>
            <a:pPr marL="381000" indent="-381000">
              <a:spcBef>
                <a:spcPct val="50000"/>
              </a:spcBef>
              <a:buClr>
                <a:srgbClr val="0F5494"/>
              </a:buClr>
              <a:buFont typeface="Wingdings" pitchFamily="2" charset="2"/>
              <a:buChar char="§"/>
            </a:pPr>
            <a:r>
              <a:rPr lang="fr-BE" sz="1800" i="0" dirty="0" smtClean="0"/>
              <a:t>Participer avec le Chef de Délégation au </a:t>
            </a:r>
            <a:r>
              <a:rPr lang="fr-BE" sz="1800" i="0" dirty="0" smtClean="0">
                <a:solidFill>
                  <a:srgbClr val="C00000"/>
                </a:solidFill>
              </a:rPr>
              <a:t>dialogue AB </a:t>
            </a:r>
            <a:r>
              <a:rPr lang="fr-BE" sz="1800" i="0" dirty="0" smtClean="0"/>
              <a:t>avec les pays partenaires. Seront impliquées </a:t>
            </a:r>
          </a:p>
          <a:p>
            <a:pPr marL="781050" lvl="1" indent="-381000">
              <a:spcBef>
                <a:spcPct val="50000"/>
              </a:spcBef>
              <a:buClr>
                <a:srgbClr val="0F5494"/>
              </a:buClr>
              <a:buFontTx/>
              <a:buChar char="-"/>
            </a:pPr>
            <a:r>
              <a:rPr lang="fr-BE" sz="1400" b="0" i="0" dirty="0" smtClean="0"/>
              <a:t>En règle générale, dans les dialogues de contrats CBGD &amp; CCAE (sauf si le DG en décide autrement)</a:t>
            </a:r>
          </a:p>
          <a:p>
            <a:pPr marL="781050" lvl="1" indent="-381000">
              <a:spcBef>
                <a:spcPct val="50000"/>
              </a:spcBef>
              <a:buClr>
                <a:srgbClr val="0F5494"/>
              </a:buClr>
              <a:buFontTx/>
              <a:buChar char="-"/>
            </a:pPr>
            <a:r>
              <a:rPr lang="fr-BE" sz="1400" b="0" i="0" dirty="0" smtClean="0"/>
              <a:t>Dans les CRS qui, suivant le DG ou le CPAB, présentent des risques importants ou élevés</a:t>
            </a:r>
          </a:p>
          <a:p>
            <a:pPr>
              <a:buNone/>
            </a:pPr>
            <a:endParaRPr lang="fr-BE" sz="1800" i="0" dirty="0" smtClean="0"/>
          </a:p>
          <a:p>
            <a:pPr>
              <a:buNone/>
            </a:pPr>
            <a:endParaRPr lang="fr-BE" sz="1600" i="0" dirty="0" smtClean="0"/>
          </a:p>
          <a:p>
            <a:endParaRPr lang="fr-BE"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35</a:t>
            </a:fld>
            <a:endParaRPr lang="en-GB"/>
          </a:p>
        </p:txBody>
      </p:sp>
      <p:sp>
        <p:nvSpPr>
          <p:cNvPr id="10" name="TextBox 9"/>
          <p:cNvSpPr txBox="1"/>
          <p:nvPr/>
        </p:nvSpPr>
        <p:spPr>
          <a:xfrm>
            <a:off x="285720" y="5500702"/>
            <a:ext cx="8358246" cy="1077218"/>
          </a:xfrm>
          <a:prstGeom prst="rect">
            <a:avLst/>
          </a:prstGeom>
          <a:solidFill>
            <a:schemeClr val="accent2">
              <a:lumMod val="20000"/>
              <a:lumOff val="80000"/>
            </a:schemeClr>
          </a:solidFill>
        </p:spPr>
        <p:txBody>
          <a:bodyPr wrap="square" rtlCol="0">
            <a:spAutoFit/>
          </a:bodyPr>
          <a:lstStyle/>
          <a:p>
            <a:pPr>
              <a:buNone/>
            </a:pPr>
            <a:r>
              <a:rPr lang="fr-BE" sz="1600" dirty="0" smtClean="0"/>
              <a:t>+ coordination étroite avec le </a:t>
            </a:r>
            <a:r>
              <a:rPr lang="fr-BE" sz="1600" b="1" dirty="0" smtClean="0"/>
              <a:t>SEAE</a:t>
            </a:r>
            <a:r>
              <a:rPr lang="fr-BE" sz="1600" dirty="0" smtClean="0"/>
              <a:t> (en charge de l’ensemble du dialogue politique):</a:t>
            </a:r>
          </a:p>
          <a:p>
            <a:pPr lvl="1">
              <a:buClr>
                <a:schemeClr val="accent2"/>
              </a:buClr>
              <a:buFont typeface="Wingdings" pitchFamily="2" charset="2"/>
              <a:buChar char="Ø"/>
            </a:pPr>
            <a:r>
              <a:rPr lang="fr-BE" sz="1600" dirty="0" smtClean="0"/>
              <a:t>Responsable pour l’analyse des risques politiqués liés à l’AB </a:t>
            </a:r>
          </a:p>
          <a:p>
            <a:pPr lvl="1">
              <a:buClr>
                <a:schemeClr val="accent2"/>
              </a:buClr>
              <a:buFont typeface="Wingdings" pitchFamily="2" charset="2"/>
              <a:buChar char="Ø"/>
            </a:pPr>
            <a:r>
              <a:rPr lang="fr-BE" sz="1600" dirty="0" smtClean="0"/>
              <a:t>Conseille le Chef de délégations sur la ligne du dialogue politique</a:t>
            </a:r>
            <a:endParaRPr lang="fr-BE" sz="16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3929058" cy="1000108"/>
          </a:xfrm>
        </p:spPr>
        <p:txBody>
          <a:bodyPr/>
          <a:lstStyle/>
          <a:p>
            <a:r>
              <a:rPr lang="fr-BE" dirty="0" smtClean="0">
                <a:solidFill>
                  <a:srgbClr val="FFFF00"/>
                </a:solidFill>
              </a:rPr>
              <a:t>AB Cycle des  Opérations</a:t>
            </a:r>
            <a:endParaRPr lang="en-GB" dirty="0">
              <a:solidFill>
                <a:srgbClr val="FFFF00"/>
              </a:solidFill>
            </a:endParaRPr>
          </a:p>
        </p:txBody>
      </p:sp>
      <p:sp>
        <p:nvSpPr>
          <p:cNvPr id="3" name="Slide Number Placeholder 2"/>
          <p:cNvSpPr>
            <a:spLocks noGrp="1"/>
          </p:cNvSpPr>
          <p:nvPr>
            <p:ph type="sldNum" sz="quarter" idx="12"/>
          </p:nvPr>
        </p:nvSpPr>
        <p:spPr/>
        <p:txBody>
          <a:bodyPr/>
          <a:lstStyle/>
          <a:p>
            <a:fld id="{67B52376-05C3-49F6-9F29-C997789D0F0A}" type="slidenum">
              <a:rPr lang="en-GB" smtClean="0"/>
              <a:pPr/>
              <a:t>36</a:t>
            </a:fld>
            <a:endParaRPr lang="en-GB"/>
          </a:p>
        </p:txBody>
      </p:sp>
      <p:grpSp>
        <p:nvGrpSpPr>
          <p:cNvPr id="4" name="Group 2"/>
          <p:cNvGrpSpPr>
            <a:grpSpLocks noChangeAspect="1"/>
          </p:cNvGrpSpPr>
          <p:nvPr/>
        </p:nvGrpSpPr>
        <p:grpSpPr bwMode="auto">
          <a:xfrm>
            <a:off x="1214414" y="1071524"/>
            <a:ext cx="6357930" cy="5786476"/>
            <a:chOff x="1134" y="1325"/>
            <a:chExt cx="9708" cy="8837"/>
          </a:xfrm>
        </p:grpSpPr>
        <p:sp>
          <p:nvSpPr>
            <p:cNvPr id="8" name="AutoShape 3" descr="Dark upward diagonal"/>
            <p:cNvSpPr>
              <a:spLocks noChangeAspect="1" noChangeArrowheads="1"/>
            </p:cNvSpPr>
            <p:nvPr/>
          </p:nvSpPr>
          <p:spPr bwMode="auto">
            <a:xfrm>
              <a:off x="1134" y="1412"/>
              <a:ext cx="9599" cy="8750"/>
            </a:xfrm>
            <a:prstGeom prst="rect">
              <a:avLst/>
            </a:prstGeom>
            <a:pattFill prst="dkUpDiag">
              <a:fgClr>
                <a:srgbClr val="DDD8C2"/>
              </a:fgClr>
              <a:bgClr>
                <a:srgbClr val="FFFFFF"/>
              </a:bgClr>
            </a:pattFill>
          </p:spPr>
          <p:txBody>
            <a:bodyPr vert="horz" wrap="square" lIns="91440" tIns="45720" rIns="91440" bIns="45720" numCol="1" anchor="t" anchorCtr="0" compatLnSpc="1">
              <a:prstTxWarp prst="textNoShape">
                <a:avLst/>
              </a:prstTxWarp>
            </a:bodyPr>
            <a:lstStyle/>
            <a:p>
              <a:endParaRPr lang="en-GB"/>
            </a:p>
          </p:txBody>
        </p:sp>
        <p:sp>
          <p:nvSpPr>
            <p:cNvPr id="9" name="AutoShape 4"/>
            <p:cNvSpPr>
              <a:spLocks noChangeArrowheads="1"/>
            </p:cNvSpPr>
            <p:nvPr/>
          </p:nvSpPr>
          <p:spPr bwMode="auto">
            <a:xfrm rot="5400000">
              <a:off x="3164" y="2428"/>
              <a:ext cx="5139" cy="5071"/>
            </a:xfrm>
            <a:custGeom>
              <a:avLst/>
              <a:gdLst>
                <a:gd name="G0" fmla="+- 8863011 0 0"/>
                <a:gd name="G1" fmla="+- -11796480 0 0"/>
                <a:gd name="G2" fmla="+- 8863011 0 -11796480"/>
                <a:gd name="G3" fmla="+- 10800 0 0"/>
                <a:gd name="G4" fmla="+- 0 0 8863011"/>
                <a:gd name="T0" fmla="*/ 360 256 1"/>
                <a:gd name="T1" fmla="*/ 0 256 1"/>
                <a:gd name="G5" fmla="+- G2 T0 T1"/>
                <a:gd name="G6" fmla="?: G2 G2 G5"/>
                <a:gd name="G7" fmla="+- 0 0 G6"/>
                <a:gd name="G8" fmla="+- 5937 0 0"/>
                <a:gd name="G9" fmla="+- 0 0 -11796480"/>
                <a:gd name="G10" fmla="+- 5937 0 2700"/>
                <a:gd name="G11" fmla="cos G10 8863011"/>
                <a:gd name="G12" fmla="sin G10 8863011"/>
                <a:gd name="G13" fmla="cos 13500 8863011"/>
                <a:gd name="G14" fmla="sin 13500 8863011"/>
                <a:gd name="G15" fmla="+- G11 10800 0"/>
                <a:gd name="G16" fmla="+- G12 10800 0"/>
                <a:gd name="G17" fmla="+- G13 10800 0"/>
                <a:gd name="G18" fmla="+- G14 10800 0"/>
                <a:gd name="G19" fmla="*/ 5937 1 2"/>
                <a:gd name="G20" fmla="+- G19 5400 0"/>
                <a:gd name="G21" fmla="cos G20 8863011"/>
                <a:gd name="G22" fmla="sin G20 8863011"/>
                <a:gd name="G23" fmla="+- G21 10800 0"/>
                <a:gd name="G24" fmla="+- G12 G23 G22"/>
                <a:gd name="G25" fmla="+- G22 G23 G11"/>
                <a:gd name="G26" fmla="cos 10800 8863011"/>
                <a:gd name="G27" fmla="sin 10800 8863011"/>
                <a:gd name="G28" fmla="cos 5937 8863011"/>
                <a:gd name="G29" fmla="sin 5937 8863011"/>
                <a:gd name="G30" fmla="+- G26 10800 0"/>
                <a:gd name="G31" fmla="+- G27 10800 0"/>
                <a:gd name="G32" fmla="+- G28 10800 0"/>
                <a:gd name="G33" fmla="+- G29 10800 0"/>
                <a:gd name="G34" fmla="+- G19 5400 0"/>
                <a:gd name="G35" fmla="cos G34 -11796480"/>
                <a:gd name="G36" fmla="sin G34 -11796480"/>
                <a:gd name="G37" fmla="+/ -11796480 8863011 2"/>
                <a:gd name="T2" fmla="*/ 180 256 1"/>
                <a:gd name="T3" fmla="*/ 0 256 1"/>
                <a:gd name="G38" fmla="+- G37 T2 T3"/>
                <a:gd name="G39" fmla="?: G2 G37 G38"/>
                <a:gd name="G40" fmla="cos 10800 G39"/>
                <a:gd name="G41" fmla="sin 10800 G39"/>
                <a:gd name="G42" fmla="cos 5937 G39"/>
                <a:gd name="G43" fmla="sin 5937 G39"/>
                <a:gd name="G44" fmla="+- G40 10800 0"/>
                <a:gd name="G45" fmla="+- G41 10800 0"/>
                <a:gd name="G46" fmla="+- G42 10800 0"/>
                <a:gd name="G47" fmla="+- G43 10800 0"/>
                <a:gd name="G48" fmla="+- G35 10800 0"/>
                <a:gd name="G49" fmla="+- G36 10800 0"/>
                <a:gd name="T4" fmla="*/ 20786 w 21600"/>
                <a:gd name="T5" fmla="*/ 6687 h 21600"/>
                <a:gd name="T6" fmla="*/ 2431 w 21600"/>
                <a:gd name="T7" fmla="*/ 10800 h 21600"/>
                <a:gd name="T8" fmla="*/ 16289 w 21600"/>
                <a:gd name="T9" fmla="*/ 8539 h 21600"/>
                <a:gd name="T10" fmla="*/ 1214 w 21600"/>
                <a:gd name="T11" fmla="*/ 20306 h 21600"/>
                <a:gd name="T12" fmla="*/ 1243 w 21600"/>
                <a:gd name="T13" fmla="*/ 13049 h 21600"/>
                <a:gd name="T14" fmla="*/ 8501 w 21600"/>
                <a:gd name="T15" fmla="*/ 1307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rgbClr val="899DF3"/>
            </a:solidFill>
            <a:ln w="19050">
              <a:solidFill>
                <a:srgbClr val="000000"/>
              </a:solidFill>
              <a:miter lim="800000"/>
              <a:headEnd/>
              <a:tailEnd/>
            </a:ln>
          </p:spPr>
          <p:txBody>
            <a:bodyPr rot="10800000" vert="eaVert"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5"/>
            <p:cNvSpPr>
              <a:spLocks noChangeArrowheads="1"/>
            </p:cNvSpPr>
            <p:nvPr/>
          </p:nvSpPr>
          <p:spPr bwMode="auto">
            <a:xfrm>
              <a:off x="5891" y="2987"/>
              <a:ext cx="1564" cy="39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000" b="1" i="0" u="none" strike="noStrike" cap="none" normalizeH="0" baseline="0" dirty="0" err="1" smtClean="0">
                  <a:ln>
                    <a:noFill/>
                  </a:ln>
                  <a:solidFill>
                    <a:schemeClr val="tx1"/>
                  </a:solidFill>
                  <a:effectLst/>
                  <a:latin typeface="Arial" pitchFamily="34" charset="0"/>
                  <a:cs typeface="Arial" pitchFamily="34" charset="0"/>
                </a:rPr>
                <a:t>Programmation</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6"/>
            <p:cNvSpPr>
              <a:spLocks noChangeArrowheads="1"/>
            </p:cNvSpPr>
            <p:nvPr/>
          </p:nvSpPr>
          <p:spPr bwMode="auto">
            <a:xfrm>
              <a:off x="7220" y="4836"/>
              <a:ext cx="1566" cy="593"/>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Identi-</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fication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7"/>
            <p:cNvSpPr>
              <a:spLocks noChangeArrowheads="1"/>
            </p:cNvSpPr>
            <p:nvPr/>
          </p:nvSpPr>
          <p:spPr bwMode="auto">
            <a:xfrm>
              <a:off x="5889" y="6738"/>
              <a:ext cx="1502" cy="395"/>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Formulation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8"/>
            <p:cNvSpPr>
              <a:spLocks noChangeArrowheads="1"/>
            </p:cNvSpPr>
            <p:nvPr/>
          </p:nvSpPr>
          <p:spPr bwMode="auto">
            <a:xfrm>
              <a:off x="3797" y="6357"/>
              <a:ext cx="1876" cy="397"/>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GB" sz="1000" b="1" dirty="0" err="1" smtClean="0">
                  <a:solidFill>
                    <a:schemeClr val="tx1"/>
                  </a:solidFill>
                  <a:latin typeface="Arial" pitchFamily="34" charset="0"/>
                  <a:cs typeface="Arial" pitchFamily="34" charset="0"/>
                </a:rPr>
                <a:t>Mise</a:t>
              </a:r>
              <a:r>
                <a:rPr lang="en-GB" sz="1000" b="1" dirty="0" smtClean="0">
                  <a:solidFill>
                    <a:schemeClr val="tx1"/>
                  </a:solidFill>
                  <a:latin typeface="Arial" pitchFamily="34" charset="0"/>
                  <a:cs typeface="Arial" pitchFamily="34" charset="0"/>
                </a:rPr>
                <a:t> en oeuvre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9"/>
            <p:cNvSpPr>
              <a:spLocks noChangeArrowheads="1"/>
            </p:cNvSpPr>
            <p:nvPr/>
          </p:nvSpPr>
          <p:spPr bwMode="auto">
            <a:xfrm>
              <a:off x="3226" y="4075"/>
              <a:ext cx="1434" cy="989"/>
            </a:xfrm>
            <a:prstGeom prst="rect">
              <a:avLst/>
            </a:prstGeom>
            <a:solidFill>
              <a:srgbClr val="FFFFFF">
                <a:alpha val="0"/>
              </a:srgbClr>
            </a:solidFill>
            <a:ln w="9525">
              <a:noFill/>
              <a:miter lim="800000"/>
              <a:headEnd/>
              <a:tailEnd/>
            </a:ln>
          </p:spPr>
          <p:txBody>
            <a:bodyPr vert="horz" wrap="square" lIns="18810" tIns="11286" rIns="1881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000" b="1" i="0" u="none" strike="noStrike" cap="none" normalizeH="0" baseline="0" dirty="0" smtClean="0">
                  <a:ln>
                    <a:noFill/>
                  </a:ln>
                  <a:solidFill>
                    <a:schemeClr val="tx1"/>
                  </a:solidFill>
                  <a:effectLst/>
                  <a:latin typeface="Arial" pitchFamily="34" charset="0"/>
                  <a:cs typeface="Arial" pitchFamily="34" charset="0"/>
                </a:rPr>
                <a:t>  Evaluation  et </a:t>
              </a:r>
              <a:r>
                <a:rPr kumimoji="0" lang="en-GB" sz="1000" b="1" i="0" u="none" strike="noStrike" cap="none" normalizeH="0" baseline="0" dirty="0" err="1" smtClean="0">
                  <a:ln>
                    <a:noFill/>
                  </a:ln>
                  <a:solidFill>
                    <a:schemeClr val="tx1"/>
                  </a:solidFill>
                  <a:effectLst/>
                  <a:latin typeface="Arial" pitchFamily="34" charset="0"/>
                  <a:cs typeface="Arial" pitchFamily="34" charset="0"/>
                </a:rPr>
                <a:t>suivi</a:t>
              </a:r>
              <a:r>
                <a:rPr kumimoji="0" lang="en-GB" sz="1000" b="1"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AutoShape 10"/>
            <p:cNvSpPr>
              <a:spLocks noChangeArrowheads="1"/>
            </p:cNvSpPr>
            <p:nvPr/>
          </p:nvSpPr>
          <p:spPr bwMode="auto">
            <a:xfrm>
              <a:off x="1266" y="3382"/>
              <a:ext cx="1996" cy="1581"/>
            </a:xfrm>
            <a:prstGeom prst="rightArrowCallout">
              <a:avLst>
                <a:gd name="adj1" fmla="val 25000"/>
                <a:gd name="adj2" fmla="val 25000"/>
                <a:gd name="adj3" fmla="val 21042"/>
                <a:gd name="adj4" fmla="val 66667"/>
              </a:avLst>
            </a:prstGeom>
            <a:solidFill>
              <a:srgbClr val="FFFFFF"/>
            </a:solidFill>
            <a:ln w="12700">
              <a:solidFill>
                <a:srgbClr val="000000"/>
              </a:solidFill>
              <a:miter lim="800000"/>
              <a:headEnd/>
              <a:tailEnd/>
            </a:ln>
          </p:spPr>
          <p:txBody>
            <a:bodyPr vert="horz"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900" b="1" i="0" u="none" strike="noStrike" cap="none" normalizeH="0" baseline="0" dirty="0" smtClean="0">
                  <a:ln>
                    <a:noFill/>
                  </a:ln>
                  <a:solidFill>
                    <a:schemeClr val="tx1"/>
                  </a:solidFill>
                  <a:effectLst/>
                  <a:latin typeface="Arial" pitchFamily="34" charset="0"/>
                  <a:cs typeface="Arial" pitchFamily="34" charset="0"/>
                </a:rPr>
                <a:t>Evaluation</a:t>
              </a:r>
              <a:r>
                <a:rPr kumimoji="0" lang="en-GB" sz="900" b="0" i="0" u="none" strike="noStrike" cap="none" normalizeH="0" baseline="0" dirty="0" smtClean="0">
                  <a:ln>
                    <a:noFill/>
                  </a:ln>
                  <a:solidFill>
                    <a:schemeClr val="tx1"/>
                  </a:solidFill>
                  <a:effectLst/>
                  <a:latin typeface="Arial" pitchFamily="34" charset="0"/>
                  <a:cs typeface="Arial" pitchFamily="34" charset="0"/>
                </a:rPr>
                <a:t>: focus  </a:t>
              </a:r>
              <a:r>
                <a:rPr kumimoji="0" lang="en-GB" sz="900" b="0" i="0" u="none" strike="noStrike" cap="none" normalizeH="0" baseline="0" dirty="0" err="1" smtClean="0">
                  <a:ln>
                    <a:noFill/>
                  </a:ln>
                  <a:solidFill>
                    <a:schemeClr val="tx1"/>
                  </a:solidFill>
                  <a:effectLst/>
                  <a:latin typeface="Arial" pitchFamily="34" charset="0"/>
                  <a:cs typeface="Arial" pitchFamily="34" charset="0"/>
                </a:rPr>
                <a:t>sur</a:t>
              </a:r>
              <a:r>
                <a:rPr kumimoji="0" lang="en-GB" sz="900" b="0" i="0" u="none" strike="noStrike" cap="none" normalizeH="0" baseline="0" dirty="0" smtClean="0">
                  <a:ln>
                    <a:noFill/>
                  </a:ln>
                  <a:solidFill>
                    <a:schemeClr val="tx1"/>
                  </a:solidFill>
                  <a:effectLst/>
                  <a:latin typeface="Arial" pitchFamily="34" charset="0"/>
                  <a:cs typeface="Arial" pitchFamily="34" charset="0"/>
                </a:rPr>
                <a:t>  evaluations </a:t>
              </a:r>
              <a:r>
                <a:rPr kumimoji="0" lang="en-GB" sz="900" b="0" i="0" u="none" strike="noStrike" cap="none" normalizeH="0" baseline="0" dirty="0" err="1" smtClean="0">
                  <a:ln>
                    <a:noFill/>
                  </a:ln>
                  <a:solidFill>
                    <a:schemeClr val="tx1"/>
                  </a:solidFill>
                  <a:effectLst/>
                  <a:latin typeface="Arial" pitchFamily="34" charset="0"/>
                  <a:cs typeface="Arial" pitchFamily="34" charset="0"/>
                </a:rPr>
                <a:t>conjointes</a:t>
              </a:r>
              <a:r>
                <a:rPr kumimoji="0" lang="en-GB" sz="9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AutoShape 11"/>
            <p:cNvSpPr>
              <a:spLocks noChangeArrowheads="1"/>
            </p:cNvSpPr>
            <p:nvPr/>
          </p:nvSpPr>
          <p:spPr bwMode="auto">
            <a:xfrm>
              <a:off x="1266" y="6149"/>
              <a:ext cx="2500" cy="2110"/>
            </a:xfrm>
            <a:prstGeom prst="rightArrowCallout">
              <a:avLst>
                <a:gd name="adj1" fmla="val 25000"/>
                <a:gd name="adj2" fmla="val 25000"/>
                <a:gd name="adj3" fmla="val 19747"/>
                <a:gd name="adj4" fmla="val 66667"/>
              </a:avLst>
            </a:prstGeom>
            <a:solidFill>
              <a:srgbClr val="92D050"/>
            </a:solidFill>
            <a:ln w="12700">
              <a:solidFill>
                <a:srgbClr val="000000"/>
              </a:solidFill>
              <a:miter lim="800000"/>
              <a:headEnd/>
              <a:tailEnd/>
            </a:ln>
          </p:spPr>
          <p:txBody>
            <a:bodyPr vert="horz" wrap="square" lIns="56430" tIns="11286" rIns="56430" bIns="1128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fr-BE" sz="900" b="1" i="0" u="none" strike="noStrike" cap="none" normalizeH="0" baseline="0" smtClean="0">
                  <a:ln>
                    <a:noFill/>
                  </a:ln>
                  <a:solidFill>
                    <a:schemeClr val="tx1"/>
                  </a:solidFill>
                  <a:effectLst/>
                  <a:latin typeface="Arial" pitchFamily="34" charset="0"/>
                  <a:cs typeface="Arial" pitchFamily="34" charset="0"/>
                </a:rPr>
                <a:t>Processus de</a:t>
              </a:r>
              <a:r>
                <a:rPr kumimoji="0" lang="fr-BE" sz="900" b="1" i="0" u="none" strike="noStrike" cap="none" normalizeH="0" smtClean="0">
                  <a:ln>
                    <a:noFill/>
                  </a:ln>
                  <a:solidFill>
                    <a:schemeClr val="tx1"/>
                  </a:solidFill>
                  <a:effectLst/>
                  <a:latin typeface="Arial" pitchFamily="34" charset="0"/>
                  <a:cs typeface="Arial" pitchFamily="34" charset="0"/>
                </a:rPr>
                <a:t> d</a:t>
              </a:r>
              <a:r>
                <a:rPr lang="fr-BE" sz="900" b="1" smtClean="0">
                  <a:solidFill>
                    <a:schemeClr val="tx1"/>
                  </a:solidFill>
                  <a:latin typeface="Arial" pitchFamily="34" charset="0"/>
                  <a:cs typeface="Arial" pitchFamily="34" charset="0"/>
                </a:rPr>
                <a:t>é</a:t>
              </a:r>
              <a:r>
                <a:rPr kumimoji="0" lang="fr-BE" sz="900" b="1" i="0" u="none" strike="noStrike" cap="none" normalizeH="0" baseline="0" smtClean="0">
                  <a:ln>
                    <a:noFill/>
                  </a:ln>
                  <a:solidFill>
                    <a:schemeClr val="tx1"/>
                  </a:solidFill>
                  <a:effectLst/>
                  <a:latin typeface="Arial" pitchFamily="34" charset="0"/>
                  <a:cs typeface="Arial" pitchFamily="34" charset="0"/>
                </a:rPr>
                <a:t>cision pour</a:t>
              </a:r>
              <a:r>
                <a:rPr kumimoji="0" lang="fr-BE" sz="900" b="1" i="0" u="none" strike="noStrike" cap="none" normalizeH="0" smtClean="0">
                  <a:ln>
                    <a:noFill/>
                  </a:ln>
                  <a:solidFill>
                    <a:schemeClr val="tx1"/>
                  </a:solidFill>
                  <a:effectLst/>
                  <a:latin typeface="Arial" pitchFamily="34" charset="0"/>
                  <a:cs typeface="Arial" pitchFamily="34" charset="0"/>
                </a:rPr>
                <a:t> le déboursement des tranches</a:t>
              </a:r>
              <a:endParaRPr kumimoji="0" lang="fr-BE"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lang="fr-BE" sz="900" smtClean="0">
                  <a:solidFill>
                    <a:schemeClr val="tx1"/>
                  </a:solidFill>
                  <a:latin typeface="Arial" pitchFamily="34" charset="0"/>
                  <a:cs typeface="Arial" pitchFamily="34" charset="0"/>
                </a:rPr>
                <a:t>Suivi et </a:t>
              </a:r>
              <a:r>
                <a:rPr kumimoji="0" lang="fr-BE" sz="900" b="0" i="0" u="none" strike="noStrike" cap="none" normalizeH="0" baseline="0" smtClean="0">
                  <a:ln>
                    <a:noFill/>
                  </a:ln>
                  <a:solidFill>
                    <a:schemeClr val="tx1"/>
                  </a:solidFill>
                  <a:effectLst/>
                  <a:latin typeface="Arial" pitchFamily="34" charset="0"/>
                  <a:cs typeface="Arial" pitchFamily="34" charset="0"/>
                </a:rPr>
                <a:t>dialogue, assessment des conditions</a:t>
              </a:r>
              <a:r>
                <a:rPr kumimoji="0" lang="fr-BE" sz="900" b="0" i="0" u="none" strike="noStrike" cap="none" normalizeH="0" smtClean="0">
                  <a:ln>
                    <a:noFill/>
                  </a:ln>
                  <a:solidFill>
                    <a:schemeClr val="tx1"/>
                  </a:solidFill>
                  <a:effectLst/>
                  <a:latin typeface="Arial" pitchFamily="34" charset="0"/>
                  <a:cs typeface="Arial" pitchFamily="34" charset="0"/>
                </a:rPr>
                <a:t> de  </a:t>
              </a:r>
              <a:r>
                <a:rPr kumimoji="0" lang="fr-BE" sz="900" b="0" i="0" u="none" strike="noStrike" cap="none" normalizeH="0" baseline="0" smtClean="0">
                  <a:ln>
                    <a:noFill/>
                  </a:ln>
                  <a:solidFill>
                    <a:schemeClr val="tx1"/>
                  </a:solidFill>
                  <a:effectLst/>
                  <a:latin typeface="Arial" pitchFamily="34" charset="0"/>
                  <a:cs typeface="Arial" pitchFamily="34" charset="0"/>
                </a:rPr>
                <a:t>payement </a:t>
              </a:r>
              <a:endParaRPr kumimoji="0" lang="fr-BE"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AutoShape 12"/>
            <p:cNvSpPr>
              <a:spLocks noChangeArrowheads="1"/>
            </p:cNvSpPr>
            <p:nvPr/>
          </p:nvSpPr>
          <p:spPr bwMode="auto">
            <a:xfrm>
              <a:off x="7024" y="6453"/>
              <a:ext cx="3381" cy="2073"/>
            </a:xfrm>
            <a:prstGeom prst="leftArrowCallout">
              <a:avLst>
                <a:gd name="adj1" fmla="val 25000"/>
                <a:gd name="adj2" fmla="val 25000"/>
                <a:gd name="adj3" fmla="val 26674"/>
                <a:gd name="adj4" fmla="val 66667"/>
              </a:avLst>
            </a:prstGeom>
            <a:solidFill>
              <a:srgbClr val="FFFFFF"/>
            </a:solidFill>
            <a:ln w="12700">
              <a:solidFill>
                <a:srgbClr val="000000"/>
              </a:solidFill>
              <a:miter lim="800000"/>
              <a:headEnd/>
              <a:tailEnd/>
            </a:ln>
          </p:spPr>
          <p:txBody>
            <a:bodyPr vert="horz"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900" b="1" i="0" u="none" strike="noStrike" cap="none" normalizeH="0" baseline="0" dirty="0" smtClean="0">
                  <a:ln>
                    <a:noFill/>
                  </a:ln>
                  <a:solidFill>
                    <a:schemeClr val="tx1"/>
                  </a:solidFill>
                  <a:effectLst/>
                  <a:latin typeface="Arial" pitchFamily="34" charset="0"/>
                  <a:cs typeface="Arial" pitchFamily="34" charset="0"/>
                </a:rPr>
                <a:t>oQSG2 – Fiche Action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900" b="0" i="0" u="none" strike="noStrike" cap="none" normalizeH="0" baseline="0" dirty="0" smtClean="0">
                  <a:ln>
                    <a:noFill/>
                  </a:ln>
                  <a:solidFill>
                    <a:schemeClr val="tx1"/>
                  </a:solidFill>
                  <a:effectLst/>
                  <a:latin typeface="Arial" pitchFamily="34" charset="0"/>
                  <a:cs typeface="Arial" pitchFamily="34" charset="0"/>
                </a:rPr>
                <a:t>focus </a:t>
              </a:r>
              <a:r>
                <a:rPr lang="en-GB" sz="900" dirty="0" err="1" smtClean="0">
                  <a:solidFill>
                    <a:schemeClr val="tx1"/>
                  </a:solidFill>
                  <a:latin typeface="Arial" pitchFamily="34" charset="0"/>
                  <a:cs typeface="Arial" pitchFamily="34" charset="0"/>
                </a:rPr>
                <a:t>sur</a:t>
              </a:r>
              <a:r>
                <a:rPr lang="en-GB" sz="900" dirty="0" smtClean="0">
                  <a:solidFill>
                    <a:schemeClr val="tx1"/>
                  </a:solidFill>
                  <a:latin typeface="Arial" pitchFamily="34" charset="0"/>
                  <a:cs typeface="Arial" pitchFamily="34" charset="0"/>
                </a:rPr>
                <a:t> l’</a:t>
              </a:r>
              <a:r>
                <a:rPr kumimoji="0" lang="en-GB" sz="900" b="0" i="0" u="none" strike="noStrike" cap="none" normalizeH="0" baseline="0" dirty="0" smtClean="0">
                  <a:ln>
                    <a:noFill/>
                  </a:ln>
                  <a:solidFill>
                    <a:schemeClr val="tx1"/>
                  </a:solidFill>
                  <a:effectLst/>
                  <a:latin typeface="Arial" pitchFamily="34" charset="0"/>
                  <a:cs typeface="Arial" pitchFamily="34" charset="0"/>
                </a:rPr>
                <a:t> </a:t>
              </a:r>
              <a:r>
                <a:rPr kumimoji="0" lang="en-GB" sz="900" b="0" i="0" u="none" strike="noStrike" cap="none" normalizeH="0" baseline="0" dirty="0" err="1" smtClean="0">
                  <a:ln>
                    <a:noFill/>
                  </a:ln>
                  <a:solidFill>
                    <a:schemeClr val="tx1"/>
                  </a:solidFill>
                  <a:effectLst/>
                  <a:latin typeface="Arial" pitchFamily="34" charset="0"/>
                  <a:cs typeface="Arial" pitchFamily="34" charset="0"/>
                </a:rPr>
                <a:t>éigibilité</a:t>
              </a:r>
              <a:r>
                <a:rPr kumimoji="0" lang="en-GB" sz="900" b="0" i="0" u="none" strike="noStrike" cap="none" normalizeH="0" baseline="0" dirty="0" smtClean="0">
                  <a:ln>
                    <a:noFill/>
                  </a:ln>
                  <a:solidFill>
                    <a:schemeClr val="tx1"/>
                  </a:solidFill>
                  <a:effectLst/>
                  <a:latin typeface="Arial" pitchFamily="34" charset="0"/>
                  <a:cs typeface="Arial" pitchFamily="34" charset="0"/>
                </a:rPr>
                <a:t> + </a:t>
              </a:r>
              <a:r>
                <a:rPr kumimoji="0" lang="en-GB" sz="900" b="0" i="0" u="none" strike="noStrike" cap="none" normalizeH="0" baseline="0" dirty="0" err="1" smtClean="0">
                  <a:ln>
                    <a:noFill/>
                  </a:ln>
                  <a:solidFill>
                    <a:schemeClr val="tx1"/>
                  </a:solidFill>
                  <a:effectLst/>
                  <a:latin typeface="Arial" pitchFamily="34" charset="0"/>
                  <a:cs typeface="Arial" pitchFamily="34" charset="0"/>
                </a:rPr>
                <a:t>contexte</a:t>
              </a:r>
              <a:r>
                <a:rPr kumimoji="0" lang="en-GB" sz="900" b="0" i="0" u="none" strike="noStrike" cap="none" normalizeH="0" baseline="0" dirty="0" smtClean="0">
                  <a:ln>
                    <a:noFill/>
                  </a:ln>
                  <a:solidFill>
                    <a:schemeClr val="tx1"/>
                  </a:solidFill>
                  <a:effectLst/>
                  <a:latin typeface="Arial" pitchFamily="34" charset="0"/>
                  <a:cs typeface="Arial" pitchFamily="34" charset="0"/>
                </a:rPr>
                <a:t>+ conditions.  </a:t>
              </a:r>
              <a:r>
                <a:rPr lang="en-GB" sz="900" dirty="0" smtClean="0">
                  <a:solidFill>
                    <a:schemeClr val="tx1"/>
                  </a:solidFill>
                  <a:latin typeface="Arial" pitchFamily="34" charset="0"/>
                  <a:cs typeface="Arial" pitchFamily="34" charset="0"/>
                </a:rPr>
                <a:t>D</a:t>
              </a:r>
              <a:r>
                <a:rPr kumimoji="0" lang="en-GB" sz="900" b="0" i="0" u="none" strike="noStrike" cap="none" normalizeH="0" baseline="0" dirty="0" smtClean="0">
                  <a:ln>
                    <a:noFill/>
                  </a:ln>
                  <a:solidFill>
                    <a:schemeClr val="tx1"/>
                  </a:solidFill>
                  <a:effectLst/>
                  <a:latin typeface="Arial" pitchFamily="34" charset="0"/>
                  <a:cs typeface="Arial" pitchFamily="34" charset="0"/>
                </a:rPr>
                <a:t>ocuments </a:t>
              </a:r>
              <a:r>
                <a:rPr kumimoji="0" lang="en-GB" sz="900" b="0" i="0" u="none" strike="noStrike" cap="none" normalizeH="0" baseline="0" dirty="0" err="1" smtClean="0">
                  <a:ln>
                    <a:noFill/>
                  </a:ln>
                  <a:solidFill>
                    <a:schemeClr val="tx1"/>
                  </a:solidFill>
                  <a:effectLst/>
                  <a:latin typeface="Arial" pitchFamily="34" charset="0"/>
                  <a:cs typeface="Arial" pitchFamily="34" charset="0"/>
                </a:rPr>
                <a:t>supplémentaires</a:t>
              </a:r>
              <a:r>
                <a:rPr kumimoji="0" lang="en-GB" sz="900" b="0" i="0" u="none" strike="noStrike" cap="none" normalizeH="0" baseline="0" dirty="0" smtClean="0">
                  <a:ln>
                    <a:noFill/>
                  </a:ln>
                  <a:solidFill>
                    <a:schemeClr val="tx1"/>
                  </a:solidFill>
                  <a:effectLst/>
                  <a:latin typeface="Arial" pitchFamily="34" charset="0"/>
                  <a:cs typeface="Arial" pitchFamily="34" charset="0"/>
                </a:rPr>
                <a:t>, convention de </a:t>
              </a:r>
              <a:r>
                <a:rPr kumimoji="0" lang="en-GB" sz="900" b="0" i="0" u="none" strike="noStrike" cap="none" normalizeH="0" baseline="0" dirty="0" err="1" smtClean="0">
                  <a:ln>
                    <a:noFill/>
                  </a:ln>
                  <a:solidFill>
                    <a:schemeClr val="tx1"/>
                  </a:solidFill>
                  <a:effectLst/>
                  <a:latin typeface="Arial" pitchFamily="34" charset="0"/>
                  <a:cs typeface="Arial" pitchFamily="34" charset="0"/>
                </a:rPr>
                <a:t>financement</a:t>
              </a:r>
              <a:r>
                <a:rPr kumimoji="0" lang="en-GB" sz="900" b="0" i="0" u="none" strike="noStrike" cap="none" normalizeH="0" baseline="0" dirty="0" smtClean="0">
                  <a:ln>
                    <a:noFill/>
                  </a:ln>
                  <a:solidFill>
                    <a:schemeClr val="tx1"/>
                  </a:solidFill>
                  <a:effectLst/>
                  <a:latin typeface="Arial" pitchFamily="34" charset="0"/>
                  <a:cs typeface="Arial" pitchFamily="34" charset="0"/>
                </a:rPr>
                <a:t> et DTAs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AutoShape 13"/>
            <p:cNvSpPr>
              <a:spLocks noChangeArrowheads="1"/>
            </p:cNvSpPr>
            <p:nvPr/>
          </p:nvSpPr>
          <p:spPr bwMode="auto">
            <a:xfrm>
              <a:off x="8361" y="4265"/>
              <a:ext cx="2481" cy="1969"/>
            </a:xfrm>
            <a:prstGeom prst="leftArrowCallout">
              <a:avLst>
                <a:gd name="adj1" fmla="val 25000"/>
                <a:gd name="adj2" fmla="val 25000"/>
                <a:gd name="adj3" fmla="val 21302"/>
                <a:gd name="adj4" fmla="val 66667"/>
              </a:avLst>
            </a:prstGeom>
            <a:solidFill>
              <a:srgbClr val="FFFFFF"/>
            </a:solidFill>
            <a:ln w="12700">
              <a:solidFill>
                <a:srgbClr val="000000"/>
              </a:solidFill>
              <a:miter lim="800000"/>
              <a:headEnd/>
              <a:tailEnd/>
            </a:ln>
          </p:spPr>
          <p:txBody>
            <a:bodyPr vert="horz"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900" b="1" i="0" u="none" strike="noStrike" cap="none" normalizeH="0" baseline="0" dirty="0" smtClean="0">
                  <a:ln>
                    <a:noFill/>
                  </a:ln>
                  <a:solidFill>
                    <a:schemeClr val="tx1"/>
                  </a:solidFill>
                  <a:effectLst/>
                  <a:latin typeface="Arial" pitchFamily="34" charset="0"/>
                  <a:cs typeface="Arial" pitchFamily="34" charset="0"/>
                </a:rPr>
                <a:t>oQSG1 – Fiche </a:t>
              </a:r>
              <a:r>
                <a:rPr kumimoji="0" lang="en-GB" sz="900" b="1" i="0" u="none" strike="noStrike" cap="none" normalizeH="0" baseline="0" dirty="0" err="1" smtClean="0">
                  <a:ln>
                    <a:noFill/>
                  </a:ln>
                  <a:solidFill>
                    <a:schemeClr val="tx1"/>
                  </a:solidFill>
                  <a:effectLst/>
                  <a:latin typeface="Arial" pitchFamily="34" charset="0"/>
                  <a:cs typeface="Arial" pitchFamily="34" charset="0"/>
                </a:rPr>
                <a:t>d’Identification</a:t>
              </a:r>
              <a:r>
                <a:rPr kumimoji="0" lang="en-GB" sz="900" b="1" i="0" u="none" strike="noStrike" cap="none" normalizeH="0" baseline="0" dirty="0" smtClean="0">
                  <a:ln>
                    <a:noFill/>
                  </a:ln>
                  <a:solidFill>
                    <a:schemeClr val="tx1"/>
                  </a:solidFill>
                  <a:effectLst/>
                  <a:latin typeface="Arial" pitchFamily="34" charset="0"/>
                  <a:cs typeface="Arial" pitchFamily="34" charset="0"/>
                </a:rPr>
                <a:t>: Validation </a:t>
              </a:r>
              <a:r>
                <a:rPr lang="en-GB" sz="900" b="1" dirty="0" smtClean="0">
                  <a:solidFill>
                    <a:schemeClr val="tx1"/>
                  </a:solidFill>
                  <a:latin typeface="Arial" pitchFamily="34" charset="0"/>
                  <a:cs typeface="Arial" pitchFamily="34" charset="0"/>
                </a:rPr>
                <a:t>du </a:t>
              </a:r>
              <a:r>
                <a:rPr lang="en-GB" sz="900" b="1" dirty="0" err="1" smtClean="0">
                  <a:solidFill>
                    <a:schemeClr val="tx1"/>
                  </a:solidFill>
                  <a:latin typeface="Arial" pitchFamily="34" charset="0"/>
                  <a:cs typeface="Arial" pitchFamily="34" charset="0"/>
                </a:rPr>
                <a:t>choix</a:t>
              </a:r>
              <a:r>
                <a:rPr lang="en-GB" sz="900" b="1" dirty="0" smtClean="0">
                  <a:solidFill>
                    <a:schemeClr val="tx1"/>
                  </a:solidFill>
                  <a:latin typeface="Arial" pitchFamily="34" charset="0"/>
                  <a:cs typeface="Arial" pitchFamily="34" charset="0"/>
                </a:rPr>
                <a:t> pour AB </a:t>
              </a:r>
              <a:r>
                <a:rPr kumimoji="0" lang="en-GB" sz="900" b="1"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900" b="0" i="0" u="none" strike="noStrike" cap="none" normalizeH="0" baseline="0" dirty="0" smtClean="0">
                  <a:ln>
                    <a:noFill/>
                  </a:ln>
                  <a:solidFill>
                    <a:schemeClr val="tx1"/>
                  </a:solidFill>
                  <a:effectLst/>
                  <a:latin typeface="Arial" pitchFamily="34" charset="0"/>
                  <a:cs typeface="Arial" pitchFamily="34" charset="0"/>
                </a:rPr>
                <a:t>focus </a:t>
              </a:r>
              <a:r>
                <a:rPr kumimoji="0" lang="en-GB" sz="900" b="0" i="0" u="none" strike="noStrike" cap="none" normalizeH="0" baseline="0" dirty="0" err="1" smtClean="0">
                  <a:ln>
                    <a:noFill/>
                  </a:ln>
                  <a:solidFill>
                    <a:schemeClr val="tx1"/>
                  </a:solidFill>
                  <a:effectLst/>
                  <a:latin typeface="Arial" pitchFamily="34" charset="0"/>
                  <a:cs typeface="Arial" pitchFamily="34" charset="0"/>
                </a:rPr>
                <a:t>sur</a:t>
              </a:r>
              <a:r>
                <a:rPr kumimoji="0" lang="en-GB" sz="900" b="0" i="0" u="none" strike="noStrike" cap="none" normalizeH="0" dirty="0" smtClean="0">
                  <a:ln>
                    <a:noFill/>
                  </a:ln>
                  <a:solidFill>
                    <a:schemeClr val="tx1"/>
                  </a:solidFill>
                  <a:effectLst/>
                  <a:latin typeface="Arial" pitchFamily="34" charset="0"/>
                  <a:cs typeface="Arial" pitchFamily="34" charset="0"/>
                </a:rPr>
                <a:t> les </a:t>
              </a:r>
              <a:r>
                <a:rPr kumimoji="0" lang="en-GB" sz="900" b="0" i="0" u="none" strike="noStrike" cap="none" normalizeH="0" dirty="0" err="1" smtClean="0">
                  <a:ln>
                    <a:noFill/>
                  </a:ln>
                  <a:solidFill>
                    <a:schemeClr val="tx1"/>
                  </a:solidFill>
                  <a:effectLst/>
                  <a:latin typeface="Arial" pitchFamily="34" charset="0"/>
                  <a:cs typeface="Arial" pitchFamily="34" charset="0"/>
                </a:rPr>
                <a:t>critères</a:t>
              </a:r>
              <a:r>
                <a:rPr kumimoji="0" lang="en-GB" sz="900" b="0" i="0" u="none" strike="noStrike" cap="none" normalizeH="0" dirty="0" smtClean="0">
                  <a:ln>
                    <a:noFill/>
                  </a:ln>
                  <a:solidFill>
                    <a:schemeClr val="tx1"/>
                  </a:solidFill>
                  <a:effectLst/>
                  <a:latin typeface="Arial" pitchFamily="34" charset="0"/>
                  <a:cs typeface="Arial" pitchFamily="34" charset="0"/>
                </a:rPr>
                <a:t> </a:t>
              </a:r>
              <a:r>
                <a:rPr kumimoji="0" lang="en-GB" sz="900" b="0" i="0" u="none" strike="noStrike" cap="none" normalizeH="0" dirty="0" err="1" smtClean="0">
                  <a:ln>
                    <a:noFill/>
                  </a:ln>
                  <a:solidFill>
                    <a:schemeClr val="tx1"/>
                  </a:solidFill>
                  <a:effectLst/>
                  <a:latin typeface="Arial" pitchFamily="34" charset="0"/>
                  <a:cs typeface="Arial" pitchFamily="34" charset="0"/>
                </a:rPr>
                <a:t>d’</a:t>
              </a:r>
              <a:r>
                <a:rPr lang="en-GB" sz="900" dirty="0" err="1" smtClean="0">
                  <a:solidFill>
                    <a:schemeClr val="tx1"/>
                  </a:solidFill>
                  <a:latin typeface="Arial" pitchFamily="34" charset="0"/>
                  <a:cs typeface="Arial" pitchFamily="34" charset="0"/>
                </a:rPr>
                <a:t>é</a:t>
              </a:r>
              <a:r>
                <a:rPr kumimoji="0" lang="en-GB" sz="900" b="0" i="0" u="none" strike="noStrike" cap="none" normalizeH="0" baseline="0" dirty="0" err="1" smtClean="0">
                  <a:ln>
                    <a:noFill/>
                  </a:ln>
                  <a:solidFill>
                    <a:schemeClr val="tx1"/>
                  </a:solidFill>
                  <a:effectLst/>
                  <a:latin typeface="Arial" pitchFamily="34" charset="0"/>
                  <a:cs typeface="Arial" pitchFamily="34" charset="0"/>
                </a:rPr>
                <a:t>ligibilité</a:t>
              </a:r>
              <a:r>
                <a:rPr kumimoji="0" lang="en-GB" sz="900" b="0" i="0" u="none" strike="noStrike" cap="none" normalizeH="0" baseline="0" dirty="0" smtClean="0">
                  <a:ln>
                    <a:noFill/>
                  </a:ln>
                  <a:solidFill>
                    <a:schemeClr val="tx1"/>
                  </a:solidFill>
                  <a:effectLst/>
                  <a:latin typeface="Arial" pitchFamily="34" charset="0"/>
                  <a:cs typeface="Arial" pitchFamily="34" charset="0"/>
                </a:rPr>
                <a:t> + </a:t>
              </a:r>
              <a:r>
                <a:rPr kumimoji="0" lang="en-GB" sz="900" b="0" i="0" u="none" strike="noStrike" cap="none" normalizeH="0" baseline="0" dirty="0" err="1" smtClean="0">
                  <a:ln>
                    <a:noFill/>
                  </a:ln>
                  <a:solidFill>
                    <a:schemeClr val="tx1"/>
                  </a:solidFill>
                  <a:effectLst/>
                  <a:latin typeface="Arial" pitchFamily="34" charset="0"/>
                  <a:cs typeface="Arial" pitchFamily="34" charset="0"/>
                </a:rPr>
                <a:t>étapes</a:t>
              </a:r>
              <a:r>
                <a:rPr kumimoji="0" lang="en-GB" sz="900" b="0" i="0" u="none" strike="noStrike" cap="none" normalizeH="0" dirty="0" smtClean="0">
                  <a:ln>
                    <a:noFill/>
                  </a:ln>
                  <a:solidFill>
                    <a:schemeClr val="tx1"/>
                  </a:solidFill>
                  <a:effectLst/>
                  <a:latin typeface="Arial" pitchFamily="34" charset="0"/>
                  <a:cs typeface="Arial" pitchFamily="34" charset="0"/>
                </a:rPr>
                <a:t> </a:t>
              </a:r>
              <a:r>
                <a:rPr kumimoji="0" lang="en-GB" sz="900" b="0" i="0" u="none" strike="noStrike" cap="none" normalizeH="0" dirty="0" err="1" smtClean="0">
                  <a:ln>
                    <a:noFill/>
                  </a:ln>
                  <a:solidFill>
                    <a:schemeClr val="tx1"/>
                  </a:solidFill>
                  <a:effectLst/>
                  <a:latin typeface="Arial" pitchFamily="34" charset="0"/>
                  <a:cs typeface="Arial" pitchFamily="34" charset="0"/>
                </a:rPr>
                <a:t>suivantes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AutoShape 14"/>
            <p:cNvSpPr>
              <a:spLocks noChangeArrowheads="1"/>
            </p:cNvSpPr>
            <p:nvPr/>
          </p:nvSpPr>
          <p:spPr bwMode="auto">
            <a:xfrm>
              <a:off x="2007" y="1325"/>
              <a:ext cx="3320" cy="1069"/>
            </a:xfrm>
            <a:prstGeom prst="roundRect">
              <a:avLst>
                <a:gd name="adj" fmla="val 16667"/>
              </a:avLst>
            </a:prstGeom>
            <a:solidFill>
              <a:srgbClr val="DDDDDD"/>
            </a:solidFill>
            <a:ln w="12700">
              <a:solidFill>
                <a:srgbClr val="000000"/>
              </a:solidFill>
              <a:round/>
              <a:headEnd/>
              <a:tailEnd/>
            </a:ln>
          </p:spPr>
          <p:txBody>
            <a:bodyPr vert="horz"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GB" sz="1000" b="1" dirty="0" err="1" smtClean="0">
                  <a:solidFill>
                    <a:schemeClr val="tx1"/>
                  </a:solidFill>
                  <a:latin typeface="Arial" pitchFamily="34" charset="0"/>
                  <a:cs typeface="Arial" pitchFamily="34" charset="0"/>
                </a:rPr>
                <a:t>Politique</a:t>
              </a:r>
              <a:r>
                <a:rPr lang="en-GB" sz="1000" b="1" dirty="0" smtClean="0">
                  <a:solidFill>
                    <a:schemeClr val="tx1"/>
                  </a:solidFill>
                  <a:latin typeface="Arial" pitchFamily="34" charset="0"/>
                  <a:cs typeface="Arial" pitchFamily="34" charset="0"/>
                </a:rPr>
                <a:t> de </a:t>
              </a:r>
              <a:r>
                <a:rPr lang="en-GB" sz="1000" b="1" dirty="0" err="1" smtClean="0">
                  <a:solidFill>
                    <a:schemeClr val="tx1"/>
                  </a:solidFill>
                  <a:latin typeface="Arial" pitchFamily="34" charset="0"/>
                  <a:cs typeface="Arial" pitchFamily="34" charset="0"/>
                </a:rPr>
                <a:t>développement</a:t>
              </a:r>
              <a:r>
                <a:rPr lang="en-GB" sz="1000" b="1" dirty="0" smtClean="0">
                  <a:solidFill>
                    <a:schemeClr val="tx1"/>
                  </a:solidFill>
                  <a:latin typeface="Arial" pitchFamily="34" charset="0"/>
                  <a:cs typeface="Arial" pitchFamily="34" charset="0"/>
                </a:rPr>
                <a:t> CE</a:t>
              </a:r>
              <a:endParaRPr kumimoji="0" lang="en-GB" sz="1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1000" b="1" i="0" u="none" strike="noStrike" cap="none" normalizeH="0" baseline="0" dirty="0" err="1" smtClean="0">
                  <a:ln>
                    <a:noFill/>
                  </a:ln>
                  <a:solidFill>
                    <a:schemeClr val="tx1"/>
                  </a:solidFill>
                  <a:effectLst/>
                  <a:latin typeface="Arial" pitchFamily="34" charset="0"/>
                  <a:cs typeface="Arial" pitchFamily="34" charset="0"/>
                </a:rPr>
                <a:t>Politique</a:t>
              </a:r>
              <a:r>
                <a:rPr kumimoji="0" lang="en-GB" sz="1000" b="1" i="0" u="none" strike="noStrike" cap="none" normalizeH="0" baseline="0" dirty="0" smtClean="0">
                  <a:ln>
                    <a:noFill/>
                  </a:ln>
                  <a:solidFill>
                    <a:schemeClr val="tx1"/>
                  </a:solidFill>
                  <a:effectLst/>
                  <a:latin typeface="Arial" pitchFamily="34" charset="0"/>
                  <a:cs typeface="Arial" pitchFamily="34" charset="0"/>
                </a:rPr>
                <a:t> du </a:t>
              </a:r>
              <a:r>
                <a:rPr kumimoji="0" lang="en-GB" sz="1000" b="1" i="0" u="none" strike="noStrike" cap="none" normalizeH="0" baseline="0" dirty="0" err="1" smtClean="0">
                  <a:ln>
                    <a:noFill/>
                  </a:ln>
                  <a:solidFill>
                    <a:schemeClr val="tx1"/>
                  </a:solidFill>
                  <a:effectLst/>
                  <a:latin typeface="Arial" pitchFamily="34" charset="0"/>
                  <a:cs typeface="Arial" pitchFamily="34" charset="0"/>
                </a:rPr>
                <a:t>Gouvernement</a:t>
              </a:r>
              <a:r>
                <a:rPr kumimoji="0" lang="en-GB" sz="1000" b="1" i="0" u="none" strike="noStrike" cap="none" normalizeH="0" baseline="0" dirty="0" smtClean="0">
                  <a:ln>
                    <a:noFill/>
                  </a:ln>
                  <a:solidFill>
                    <a:schemeClr val="tx1"/>
                  </a:solidFill>
                  <a:effectLst/>
                  <a:latin typeface="Arial" pitchFamily="34" charset="0"/>
                  <a:cs typeface="Arial" pitchFamily="34" charset="0"/>
                </a:rPr>
                <a:t> </a:t>
              </a:r>
              <a:r>
                <a:rPr kumimoji="0" lang="en-GB" sz="1000" b="1" i="0" u="none" strike="noStrike" cap="none" normalizeH="0" baseline="0" dirty="0" err="1" smtClean="0">
                  <a:ln>
                    <a:noFill/>
                  </a:ln>
                  <a:solidFill>
                    <a:schemeClr val="tx1"/>
                  </a:solidFill>
                  <a:effectLst/>
                  <a:latin typeface="Arial" pitchFamily="34" charset="0"/>
                  <a:cs typeface="Arial" pitchFamily="34" charset="0"/>
                </a:rPr>
                <a:t>partenaire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AutoShape 15"/>
            <p:cNvSpPr>
              <a:spLocks noChangeArrowheads="1"/>
            </p:cNvSpPr>
            <p:nvPr/>
          </p:nvSpPr>
          <p:spPr bwMode="auto">
            <a:xfrm>
              <a:off x="7220" y="1603"/>
              <a:ext cx="2941" cy="1384"/>
            </a:xfrm>
            <a:prstGeom prst="leftArrowCallout">
              <a:avLst>
                <a:gd name="adj1" fmla="val 25000"/>
                <a:gd name="adj2" fmla="val 25000"/>
                <a:gd name="adj3" fmla="val 35417"/>
                <a:gd name="adj4" fmla="val 66667"/>
              </a:avLst>
            </a:prstGeom>
            <a:solidFill>
              <a:srgbClr val="FFFFFF"/>
            </a:solidFill>
            <a:ln w="12700">
              <a:solidFill>
                <a:srgbClr val="000000"/>
              </a:solidFill>
              <a:miter lim="800000"/>
              <a:headEnd/>
              <a:tailEnd/>
            </a:ln>
          </p:spPr>
          <p:txBody>
            <a:bodyPr vert="horz"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900" b="1" i="0" u="none" strike="noStrike" cap="none" normalizeH="0" baseline="0" dirty="0" smtClean="0">
                  <a:ln>
                    <a:noFill/>
                  </a:ln>
                  <a:solidFill>
                    <a:schemeClr val="tx1"/>
                  </a:solidFill>
                  <a:effectLst/>
                  <a:latin typeface="Arial" pitchFamily="34" charset="0"/>
                  <a:cs typeface="Arial" pitchFamily="34" charset="0"/>
                </a:rPr>
                <a:t>Programme </a:t>
              </a:r>
              <a:r>
                <a:rPr kumimoji="0" lang="en-GB" sz="900" b="1" i="0" u="none" strike="noStrike" cap="none" normalizeH="0" baseline="0" dirty="0" err="1" smtClean="0">
                  <a:ln>
                    <a:noFill/>
                  </a:ln>
                  <a:solidFill>
                    <a:schemeClr val="tx1"/>
                  </a:solidFill>
                  <a:effectLst/>
                  <a:latin typeface="Arial" pitchFamily="34" charset="0"/>
                  <a:cs typeface="Arial" pitchFamily="34" charset="0"/>
                </a:rPr>
                <a:t>Indicatif</a:t>
              </a:r>
              <a:r>
                <a:rPr kumimoji="0" lang="en-GB" sz="900" b="1" i="0" u="none" strike="noStrike" cap="none" normalizeH="0" baseline="0" dirty="0" smtClean="0">
                  <a:ln>
                    <a:noFill/>
                  </a:ln>
                  <a:solidFill>
                    <a:schemeClr val="tx1"/>
                  </a:solidFill>
                  <a:effectLst/>
                  <a:latin typeface="Arial" pitchFamily="34" charset="0"/>
                  <a:cs typeface="Arial" pitchFamily="34" charset="0"/>
                </a:rPr>
                <a:t> National:</a:t>
              </a:r>
            </a:p>
            <a:p>
              <a:pPr marL="0" marR="0" lvl="0" indent="0" algn="l" defTabSz="914400" rtl="0" eaLnBrk="1" fontAlgn="base" latinLnBrk="0" hangingPunct="1">
                <a:lnSpc>
                  <a:spcPct val="100000"/>
                </a:lnSpc>
                <a:spcBef>
                  <a:spcPct val="0"/>
                </a:spcBef>
                <a:spcAft>
                  <a:spcPts val="1000"/>
                </a:spcAft>
                <a:buClrTx/>
                <a:buSzTx/>
                <a:buFontTx/>
                <a:buNone/>
                <a:tabLst/>
              </a:pPr>
              <a:r>
                <a:rPr kumimoji="0" lang="en-GB" sz="900" b="0" i="0" u="none" strike="noStrike" cap="none" normalizeH="0" baseline="0" dirty="0" smtClean="0">
                  <a:ln>
                    <a:noFill/>
                  </a:ln>
                  <a:solidFill>
                    <a:schemeClr val="tx1"/>
                  </a:solidFill>
                  <a:effectLst/>
                  <a:latin typeface="Arial" pitchFamily="34" charset="0"/>
                  <a:cs typeface="Arial" pitchFamily="34" charset="0"/>
                </a:rPr>
                <a:t>identifier </a:t>
              </a:r>
              <a:r>
                <a:rPr kumimoji="0" lang="en-GB" sz="900" b="0" i="0" u="none" strike="noStrike" cap="none" normalizeH="0" baseline="0" dirty="0" err="1" smtClean="0">
                  <a:ln>
                    <a:noFill/>
                  </a:ln>
                  <a:solidFill>
                    <a:schemeClr val="tx1"/>
                  </a:solidFill>
                  <a:effectLst/>
                  <a:latin typeface="Arial" pitchFamily="34" charset="0"/>
                  <a:cs typeface="Arial" pitchFamily="34" charset="0"/>
                </a:rPr>
                <a:t>secteurs</a:t>
              </a:r>
              <a:r>
                <a:rPr kumimoji="0" lang="en-GB" sz="900" b="0" i="0" u="none" strike="noStrike" cap="none" normalizeH="0" baseline="0" dirty="0" smtClean="0">
                  <a:ln>
                    <a:noFill/>
                  </a:ln>
                  <a:solidFill>
                    <a:schemeClr val="tx1"/>
                  </a:solidFill>
                  <a:effectLst/>
                  <a:latin typeface="Arial" pitchFamily="34" charset="0"/>
                  <a:cs typeface="Arial" pitchFamily="34" charset="0"/>
                </a:rPr>
                <a:t> </a:t>
              </a:r>
              <a:r>
                <a:rPr kumimoji="0" lang="en-GB" sz="900" b="0" i="0" u="none" strike="noStrike" cap="none" normalizeH="0" baseline="0" dirty="0" err="1" smtClean="0">
                  <a:ln>
                    <a:noFill/>
                  </a:ln>
                  <a:solidFill>
                    <a:schemeClr val="tx1"/>
                  </a:solidFill>
                  <a:effectLst/>
                  <a:latin typeface="Arial" pitchFamily="34" charset="0"/>
                  <a:cs typeface="Arial" pitchFamily="34" charset="0"/>
                </a:rPr>
                <a:t>d’engagement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21" name="AutoShape 16"/>
            <p:cNvCxnSpPr>
              <a:cxnSpLocks noChangeShapeType="1"/>
              <a:stCxn id="19" idx="3"/>
              <a:endCxn id="9" idx="1"/>
            </p:cNvCxnSpPr>
            <p:nvPr/>
          </p:nvCxnSpPr>
          <p:spPr bwMode="auto">
            <a:xfrm>
              <a:off x="5327" y="1860"/>
              <a:ext cx="407" cy="1113"/>
            </a:xfrm>
            <a:prstGeom prst="straightConnector1">
              <a:avLst/>
            </a:prstGeom>
            <a:noFill/>
            <a:ln w="19050">
              <a:solidFill>
                <a:srgbClr val="000000"/>
              </a:solidFill>
              <a:round/>
              <a:headEnd/>
              <a:tailEnd type="triangle" w="med" len="med"/>
            </a:ln>
          </p:spPr>
        </p:cxnSp>
        <p:sp>
          <p:nvSpPr>
            <p:cNvPr id="22" name="AutoShape 17"/>
            <p:cNvSpPr>
              <a:spLocks noChangeArrowheads="1"/>
            </p:cNvSpPr>
            <p:nvPr/>
          </p:nvSpPr>
          <p:spPr bwMode="auto">
            <a:xfrm>
              <a:off x="7790" y="2744"/>
              <a:ext cx="2942" cy="1242"/>
            </a:xfrm>
            <a:prstGeom prst="leftArrowCallout">
              <a:avLst>
                <a:gd name="adj1" fmla="val 25000"/>
                <a:gd name="adj2" fmla="val 25000"/>
                <a:gd name="adj3" fmla="val 39479"/>
                <a:gd name="adj4" fmla="val 66667"/>
              </a:avLst>
            </a:prstGeom>
            <a:solidFill>
              <a:srgbClr val="FFFFFF"/>
            </a:solidFill>
            <a:ln w="12700">
              <a:solidFill>
                <a:srgbClr val="000000"/>
              </a:solidFill>
              <a:miter lim="800000"/>
              <a:headEnd/>
              <a:tailEnd/>
            </a:ln>
          </p:spPr>
          <p:txBody>
            <a:bodyPr vert="horz" wrap="square" lIns="95555" tIns="47776" rIns="95555" bIns="47776"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GB" sz="900" b="1" dirty="0" smtClean="0">
                  <a:solidFill>
                    <a:schemeClr val="tx1"/>
                  </a:solidFill>
                  <a:latin typeface="Arial" pitchFamily="34" charset="0"/>
                  <a:cs typeface="Arial" pitchFamily="34" charset="0"/>
                </a:rPr>
                <a:t>CBGD</a:t>
              </a:r>
              <a:r>
                <a:rPr kumimoji="0" lang="en-GB" sz="900" b="1" i="0" u="none" strike="noStrike" cap="none" normalizeH="0" baseline="0" dirty="0" smtClean="0">
                  <a:ln>
                    <a:noFill/>
                  </a:ln>
                  <a:solidFill>
                    <a:schemeClr val="tx1"/>
                  </a:solidFill>
                  <a:effectLst/>
                  <a:latin typeface="Arial" pitchFamily="34" charset="0"/>
                  <a:cs typeface="Arial" pitchFamily="34" charset="0"/>
                </a:rPr>
                <a:t>: </a:t>
              </a:r>
              <a:r>
                <a:rPr kumimoji="0" lang="en-GB" sz="900" b="0" i="0" u="none" strike="noStrike" cap="none" normalizeH="0" baseline="0" dirty="0" smtClean="0">
                  <a:ln>
                    <a:noFill/>
                  </a:ln>
                  <a:solidFill>
                    <a:schemeClr val="tx1"/>
                  </a:solidFill>
                  <a:effectLst/>
                  <a:latin typeface="Arial" pitchFamily="34" charset="0"/>
                  <a:cs typeface="Arial" pitchFamily="34" charset="0"/>
                </a:rPr>
                <a:t>assessment des </a:t>
              </a:r>
              <a:r>
                <a:rPr kumimoji="0" lang="en-GB" sz="900" b="0" i="0" u="none" strike="noStrike" cap="none" normalizeH="0" baseline="0" dirty="0" err="1" smtClean="0">
                  <a:ln>
                    <a:noFill/>
                  </a:ln>
                  <a:solidFill>
                    <a:schemeClr val="tx1"/>
                  </a:solidFill>
                  <a:effectLst/>
                  <a:latin typeface="Arial" pitchFamily="34" charset="0"/>
                  <a:cs typeface="Arial" pitchFamily="34" charset="0"/>
                </a:rPr>
                <a:t>valeurs</a:t>
              </a:r>
              <a:r>
                <a:rPr kumimoji="0" lang="en-GB" sz="900" b="0" i="0" u="none" strike="noStrike" cap="none" normalizeH="0" baseline="0" dirty="0" smtClean="0">
                  <a:ln>
                    <a:noFill/>
                  </a:ln>
                  <a:solidFill>
                    <a:schemeClr val="tx1"/>
                  </a:solidFill>
                  <a:effectLst/>
                  <a:latin typeface="Arial" pitchFamily="34" charset="0"/>
                  <a:cs typeface="Arial" pitchFamily="34" charset="0"/>
                </a:rPr>
                <a:t> </a:t>
              </a:r>
              <a:r>
                <a:rPr kumimoji="0" lang="en-GB" sz="900" b="0" i="0" u="none" strike="noStrike" cap="none" normalizeH="0" baseline="0" dirty="0" err="1" smtClean="0">
                  <a:ln>
                    <a:noFill/>
                  </a:ln>
                  <a:solidFill>
                    <a:schemeClr val="tx1"/>
                  </a:solidFill>
                  <a:effectLst/>
                  <a:latin typeface="Arial" pitchFamily="34" charset="0"/>
                  <a:cs typeface="Arial" pitchFamily="34" charset="0"/>
                </a:rPr>
                <a:t>fondamentales</a:t>
              </a:r>
              <a:r>
                <a:rPr kumimoji="0" lang="en-GB" sz="900" b="0" i="0" u="none" strike="noStrike" cap="none" normalizeH="0" baseline="0" dirty="0" smtClean="0">
                  <a:ln>
                    <a:noFill/>
                  </a:ln>
                  <a:solidFill>
                    <a:schemeClr val="tx1"/>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Text Box 18"/>
            <p:cNvSpPr txBox="1">
              <a:spLocks noChangeArrowheads="1"/>
            </p:cNvSpPr>
            <p:nvPr/>
          </p:nvSpPr>
          <p:spPr bwMode="auto">
            <a:xfrm>
              <a:off x="2085" y="8830"/>
              <a:ext cx="7227" cy="1141"/>
            </a:xfrm>
            <a:prstGeom prst="rect">
              <a:avLst/>
            </a:prstGeom>
            <a:solidFill>
              <a:srgbClr val="FFFF99"/>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fr-BE" sz="1000" b="1" smtClean="0">
                  <a:solidFill>
                    <a:schemeClr val="tx1"/>
                  </a:solidFill>
                  <a:latin typeface="Calibri" pitchFamily="34" charset="0"/>
                  <a:cs typeface="Arial" pitchFamily="34" charset="0"/>
                </a:rPr>
                <a:t>&lt;comité de Pilotage des Appuis Budgétaires (CPAB)</a:t>
              </a:r>
              <a:r>
                <a:rPr kumimoji="0" lang="fr-BE" sz="1000" b="0" i="0" u="none" strike="noStrike" cap="none" normalizeH="0" baseline="0" smtClean="0">
                  <a:ln>
                    <a:noFill/>
                  </a:ln>
                  <a:solidFill>
                    <a:schemeClr val="tx1"/>
                  </a:solidFill>
                  <a:effectLst/>
                  <a:latin typeface="Calibri" pitchFamily="34" charset="0"/>
                  <a:cs typeface="Arial" pitchFamily="34" charset="0"/>
                </a:rPr>
                <a:t>: Pilotage en continu des programmes d’AB </a:t>
              </a:r>
              <a:r>
                <a:rPr lang="fr-BE" sz="1000" smtClean="0">
                  <a:solidFill>
                    <a:schemeClr val="tx1"/>
                  </a:solidFill>
                  <a:latin typeface="Calibri" pitchFamily="34" charset="0"/>
                  <a:cs typeface="Arial" pitchFamily="34" charset="0"/>
                </a:rPr>
                <a:t>dans leur dimension politique et de politiques</a:t>
              </a:r>
              <a:r>
                <a:rPr kumimoji="0" lang="fr-BE" sz="1000" b="0" i="0" u="none" strike="noStrike" cap="none" normalizeH="0" smtClean="0">
                  <a:ln>
                    <a:noFill/>
                  </a:ln>
                  <a:solidFill>
                    <a:schemeClr val="tx1"/>
                  </a:solidFill>
                  <a:effectLst/>
                  <a:latin typeface="Calibri" pitchFamily="34" charset="0"/>
                  <a:cs typeface="Arial" pitchFamily="34" charset="0"/>
                </a:rPr>
                <a:t>. Peut réviser les propositions de financement/déboursement des AB lorsqu’il y a de fortes implications politiques et en matière de politiques/réformes</a:t>
              </a:r>
              <a:r>
                <a:rPr kumimoji="0" lang="fr-BE" sz="1000" b="0" i="0" u="none" strike="noStrike" cap="none" normalizeH="0" baseline="0" smtClean="0">
                  <a:ln>
                    <a:noFill/>
                  </a:ln>
                  <a:solidFill>
                    <a:schemeClr val="tx1"/>
                  </a:solidFill>
                  <a:effectLst/>
                  <a:latin typeface="Times New Roman" pitchFamily="18" charset="0"/>
                  <a:cs typeface="Arial" pitchFamily="34" charset="0"/>
                </a:rPr>
                <a:t>.</a:t>
              </a:r>
              <a:endParaRPr kumimoji="0" lang="fr-BE"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95536" y="1412776"/>
            <a:ext cx="8229600" cy="936625"/>
          </a:xfrm>
        </p:spPr>
        <p:txBody>
          <a:bodyPr/>
          <a:lstStyle/>
          <a:p>
            <a:pPr marL="0" indent="0" eaLnBrk="1" hangingPunct="1"/>
            <a:r>
              <a:rPr lang="fr-FR" noProof="0" dirty="0" smtClean="0"/>
              <a:t>Les délégations de l’UE sont responsables du :</a:t>
            </a:r>
          </a:p>
        </p:txBody>
      </p:sp>
      <p:sp>
        <p:nvSpPr>
          <p:cNvPr id="9219" name="Rectangle 3"/>
          <p:cNvSpPr>
            <a:spLocks noGrp="1" noChangeArrowheads="1"/>
          </p:cNvSpPr>
          <p:nvPr>
            <p:ph type="body" idx="1"/>
          </p:nvPr>
        </p:nvSpPr>
        <p:spPr/>
        <p:txBody>
          <a:bodyPr/>
          <a:lstStyle/>
          <a:p>
            <a:pPr marL="933450" lvl="1" indent="-476250" eaLnBrk="1" hangingPunct="1">
              <a:lnSpc>
                <a:spcPct val="130000"/>
              </a:lnSpc>
              <a:spcBef>
                <a:spcPct val="0"/>
              </a:spcBef>
              <a:buFont typeface="Wingdings" pitchFamily="2" charset="2"/>
              <a:buChar char="§"/>
            </a:pPr>
            <a:r>
              <a:rPr lang="fr-FR" b="0" noProof="0" dirty="0" smtClean="0">
                <a:solidFill>
                  <a:schemeClr val="accent2"/>
                </a:solidFill>
              </a:rPr>
              <a:t>Dialogue efficace en matière de politiques</a:t>
            </a:r>
          </a:p>
          <a:p>
            <a:pPr marL="933450" lvl="1" indent="-476250" eaLnBrk="1" hangingPunct="1">
              <a:lnSpc>
                <a:spcPct val="130000"/>
              </a:lnSpc>
              <a:spcBef>
                <a:spcPct val="0"/>
              </a:spcBef>
              <a:buFont typeface="Wingdings" pitchFamily="2" charset="2"/>
              <a:buChar char="§"/>
            </a:pPr>
            <a:r>
              <a:rPr lang="fr-FR" b="0" noProof="0" dirty="0" smtClean="0">
                <a:solidFill>
                  <a:schemeClr val="accent2"/>
                </a:solidFill>
              </a:rPr>
              <a:t>Suivi des valeurs fondamentales, des critères d’éligibilité, des critères de performance et des conditions de décaissement</a:t>
            </a:r>
          </a:p>
          <a:p>
            <a:pPr marL="933450" lvl="1" indent="-476250" eaLnBrk="1" hangingPunct="1">
              <a:lnSpc>
                <a:spcPct val="130000"/>
              </a:lnSpc>
              <a:spcBef>
                <a:spcPct val="0"/>
              </a:spcBef>
              <a:buFont typeface="Wingdings" pitchFamily="2" charset="2"/>
              <a:buChar char="§"/>
            </a:pPr>
            <a:r>
              <a:rPr lang="fr-FR" b="0" noProof="0" dirty="0" smtClean="0">
                <a:solidFill>
                  <a:schemeClr val="accent2"/>
                </a:solidFill>
              </a:rPr>
              <a:t>Suivi des risques pouvant résulter du dysfonctionnement des systèmes nationaux</a:t>
            </a:r>
          </a:p>
          <a:p>
            <a:pPr marL="933450" lvl="1" indent="-476250" eaLnBrk="1" hangingPunct="1">
              <a:lnSpc>
                <a:spcPct val="130000"/>
              </a:lnSpc>
              <a:spcBef>
                <a:spcPct val="0"/>
              </a:spcBef>
              <a:buFont typeface="Wingdings" pitchFamily="2" charset="2"/>
              <a:buChar char="§"/>
            </a:pPr>
            <a:r>
              <a:rPr lang="fr-FR" b="0" noProof="0" dirty="0" smtClean="0">
                <a:solidFill>
                  <a:schemeClr val="accent2"/>
                </a:solidFill>
              </a:rPr>
              <a:t>Offrir une assistance pour le développement des capacités     </a:t>
            </a:r>
          </a:p>
          <a:p>
            <a:pPr eaLnBrk="1" hangingPunct="1"/>
            <a:endParaRPr lang="fr-FR" noProof="0" dirty="0" smtClean="0"/>
          </a:p>
        </p:txBody>
      </p:sp>
      <p:sp>
        <p:nvSpPr>
          <p:cNvPr id="9220" name="Slide Number Placeholder 1"/>
          <p:cNvSpPr>
            <a:spLocks noGrp="1"/>
          </p:cNvSpPr>
          <p:nvPr>
            <p:ph type="sldNum" sz="quarter" idx="12"/>
          </p:nvPr>
        </p:nvSpPr>
        <p:spPr>
          <a:noFill/>
          <a:ln>
            <a:miter lim="800000"/>
            <a:headEnd/>
            <a:tailEnd/>
          </a:ln>
        </p:spPr>
        <p:txBody>
          <a:bodyPr/>
          <a:lstStyle/>
          <a:p>
            <a:fld id="{ECAAA0E8-995E-4D0A-A3B3-3F8624D59623}" type="slidenum">
              <a:rPr lang="en-GB" smtClean="0"/>
              <a:pPr/>
              <a:t>37</a:t>
            </a:fld>
            <a:endParaRPr lang="en-GB"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29870F70-348F-49FF-9EFA-1651A3AA5D4B}" type="slidenum">
              <a:rPr lang="en-GB"/>
              <a:pPr/>
              <a:t>38</a:t>
            </a:fld>
            <a:endParaRPr lang="en-GB" dirty="0"/>
          </a:p>
        </p:txBody>
      </p:sp>
      <p:sp>
        <p:nvSpPr>
          <p:cNvPr id="361474" name="Rectangle 2"/>
          <p:cNvSpPr>
            <a:spLocks noGrp="1" noChangeArrowheads="1"/>
          </p:cNvSpPr>
          <p:nvPr>
            <p:ph type="title"/>
          </p:nvPr>
        </p:nvSpPr>
        <p:spPr>
          <a:xfrm>
            <a:off x="467544" y="1071546"/>
            <a:ext cx="8425631" cy="936625"/>
          </a:xfrm>
        </p:spPr>
        <p:txBody>
          <a:bodyPr/>
          <a:lstStyle/>
          <a:p>
            <a:pPr algn="ctr"/>
            <a:r>
              <a:rPr lang="fr-FR" noProof="0" dirty="0" smtClean="0"/>
              <a:t>Messages clés</a:t>
            </a:r>
            <a:endParaRPr lang="fr-FR" noProof="0" dirty="0"/>
          </a:p>
        </p:txBody>
      </p:sp>
      <p:sp>
        <p:nvSpPr>
          <p:cNvPr id="361475" name="Rectangle 3"/>
          <p:cNvSpPr>
            <a:spLocks noGrp="1" noChangeArrowheads="1"/>
          </p:cNvSpPr>
          <p:nvPr>
            <p:ph type="body" idx="1"/>
          </p:nvPr>
        </p:nvSpPr>
        <p:spPr>
          <a:xfrm>
            <a:off x="457200" y="1916832"/>
            <a:ext cx="8229600" cy="4752528"/>
          </a:xfrm>
        </p:spPr>
        <p:txBody>
          <a:bodyPr/>
          <a:lstStyle/>
          <a:p>
            <a:pPr>
              <a:spcBef>
                <a:spcPts val="900"/>
              </a:spcBef>
              <a:buClr>
                <a:srgbClr val="0F5494"/>
              </a:buClr>
              <a:buFont typeface="Wingdings" pitchFamily="2" charset="2"/>
              <a:buChar char="Ø"/>
            </a:pPr>
            <a:r>
              <a:rPr lang="fr-FR" sz="1800" i="0" noProof="0" dirty="0" smtClean="0"/>
              <a:t>L’AB est une modalité d’aide, en particulier pour soutenir les politiques et les réformes du pays partenaire, mais il doit être mis en œuvre avec rigueur. D’où l’accent et le formalisme plus appuyés sur l’évaluation des critères d’éligibilité et sur la gestion des risques.</a:t>
            </a:r>
          </a:p>
          <a:p>
            <a:pPr>
              <a:spcBef>
                <a:spcPts val="900"/>
              </a:spcBef>
              <a:buClr>
                <a:srgbClr val="0F5494"/>
              </a:buClr>
              <a:buFont typeface="Wingdings" pitchFamily="2" charset="2"/>
              <a:buChar char="Ø"/>
            </a:pPr>
            <a:r>
              <a:rPr lang="fr-FR" sz="1800" i="0" noProof="0" dirty="0" smtClean="0"/>
              <a:t>L’AB est un des instruments parmi d’autres  dans le cadre d’une politique d’assistance globale (approche de portefeuille)</a:t>
            </a:r>
          </a:p>
          <a:p>
            <a:pPr>
              <a:spcBef>
                <a:spcPts val="900"/>
              </a:spcBef>
              <a:buClr>
                <a:srgbClr val="0F5494"/>
              </a:buClr>
              <a:buFont typeface="Wingdings" pitchFamily="2" charset="2"/>
              <a:buChar char="Ø"/>
            </a:pPr>
            <a:r>
              <a:rPr lang="fr-FR" sz="1800" i="0" noProof="0" dirty="0" smtClean="0"/>
              <a:t>Lien renforcé avec les valeurs fondamentales</a:t>
            </a:r>
          </a:p>
          <a:p>
            <a:pPr>
              <a:spcBef>
                <a:spcPts val="900"/>
              </a:spcBef>
              <a:buClr>
                <a:srgbClr val="0F5494"/>
              </a:buClr>
              <a:buFont typeface="Wingdings" pitchFamily="2" charset="2"/>
              <a:buChar char="Ø"/>
            </a:pPr>
            <a:r>
              <a:rPr lang="fr-FR" sz="1800" i="0" noProof="0" dirty="0" smtClean="0"/>
              <a:t>Plus grande différenciation et sélectivité accrue</a:t>
            </a:r>
          </a:p>
          <a:p>
            <a:pPr>
              <a:spcBef>
                <a:spcPts val="900"/>
              </a:spcBef>
              <a:buClr>
                <a:srgbClr val="0F5494"/>
              </a:buClr>
              <a:buFont typeface="Wingdings" pitchFamily="2" charset="2"/>
              <a:buChar char="Ø"/>
            </a:pPr>
            <a:r>
              <a:rPr lang="fr-FR" sz="1800" i="0" noProof="0" dirty="0" smtClean="0"/>
              <a:t>Plus grande attention portée sur la redevabilité et la transparence</a:t>
            </a:r>
          </a:p>
          <a:p>
            <a:pPr>
              <a:spcBef>
                <a:spcPts val="900"/>
              </a:spcBef>
              <a:buClr>
                <a:srgbClr val="0F5494"/>
              </a:buClr>
              <a:buFont typeface="Wingdings" pitchFamily="2" charset="2"/>
              <a:buChar char="Ø"/>
            </a:pPr>
            <a:r>
              <a:rPr lang="fr-FR" sz="1800" i="0" noProof="0" dirty="0" smtClean="0"/>
              <a:t>Maintien de l’importance attachée aux résultats, aux tranches de performance, à l’appropriation par le gouvernement et la prévisibilité</a:t>
            </a:r>
          </a:p>
          <a:p>
            <a:pPr>
              <a:spcBef>
                <a:spcPts val="900"/>
              </a:spcBef>
              <a:buClr>
                <a:srgbClr val="0F5494"/>
              </a:buClr>
              <a:buFont typeface="Wingdings" pitchFamily="2" charset="2"/>
              <a:buChar char="Ø"/>
            </a:pPr>
            <a:r>
              <a:rPr lang="fr-FR" sz="1800" i="0" noProof="0" dirty="0" smtClean="0"/>
              <a:t>Évaluation des risques et gestion plus rigoureuse et formalisée.</a:t>
            </a:r>
          </a:p>
          <a:p>
            <a:pPr>
              <a:lnSpc>
                <a:spcPct val="90000"/>
              </a:lnSpc>
              <a:spcBef>
                <a:spcPct val="50000"/>
              </a:spcBef>
              <a:buClr>
                <a:srgbClr val="0F5494"/>
              </a:buClr>
              <a:buFont typeface="Wingdings" pitchFamily="2" charset="2"/>
              <a:buChar char="Ø"/>
            </a:pPr>
            <a:endParaRPr lang="fr-FR" sz="1800" i="0" dirty="0" smtClean="0"/>
          </a:p>
          <a:p>
            <a:pPr>
              <a:lnSpc>
                <a:spcPct val="90000"/>
              </a:lnSpc>
              <a:spcBef>
                <a:spcPct val="50000"/>
              </a:spcBef>
              <a:buClr>
                <a:srgbClr val="0F5494"/>
              </a:buClr>
              <a:buFont typeface="Wingdings" pitchFamily="2" charset="2"/>
              <a:buChar char="Ø"/>
            </a:pPr>
            <a:endParaRPr lang="fr-FR" sz="1800" i="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PLAN</a:t>
            </a:r>
            <a:endParaRPr lang="en-GB" dirty="0"/>
          </a:p>
        </p:txBody>
      </p:sp>
      <p:sp>
        <p:nvSpPr>
          <p:cNvPr id="3" name="Content Placeholder 2"/>
          <p:cNvSpPr>
            <a:spLocks noGrp="1"/>
          </p:cNvSpPr>
          <p:nvPr>
            <p:ph idx="1"/>
          </p:nvPr>
        </p:nvSpPr>
        <p:spPr>
          <a:xfrm>
            <a:off x="500034" y="1628800"/>
            <a:ext cx="8229600" cy="5229200"/>
          </a:xfrm>
        </p:spPr>
        <p:txBody>
          <a:bodyPr/>
          <a:lstStyle/>
          <a:p>
            <a:pPr marL="457200" indent="-457200">
              <a:spcBef>
                <a:spcPts val="1200"/>
              </a:spcBef>
              <a:buClrTx/>
              <a:buAutoNum type="arabicPeriod"/>
            </a:pPr>
            <a:r>
              <a:rPr lang="fr-FR" sz="2000" i="0" dirty="0" smtClean="0"/>
              <a:t>Qu’est-ce que l’appui budgétaire?</a:t>
            </a:r>
          </a:p>
          <a:p>
            <a:pPr marL="457200" indent="-457200">
              <a:spcBef>
                <a:spcPts val="1200"/>
              </a:spcBef>
              <a:buClrTx/>
              <a:buFontTx/>
              <a:buAutoNum type="arabicPeriod"/>
            </a:pPr>
            <a:r>
              <a:rPr lang="fr-FR" sz="2000" i="0" dirty="0" smtClean="0"/>
              <a:t>Pourquoi utiliser l’appui budgétaire: objectifs et logique d’intervention</a:t>
            </a:r>
          </a:p>
          <a:p>
            <a:pPr marL="457200" indent="-457200">
              <a:spcBef>
                <a:spcPts val="1200"/>
              </a:spcBef>
              <a:buClrTx/>
              <a:buFontTx/>
              <a:buAutoNum type="arabicPeriod"/>
            </a:pPr>
            <a:r>
              <a:rPr lang="fr-FR" sz="2000" i="0" dirty="0" smtClean="0">
                <a:solidFill>
                  <a:schemeClr val="accent2"/>
                </a:solidFill>
              </a:rPr>
              <a:t>La nouvelle approche de l’appui budgétaire et aperçu des lignes directrices révisées</a:t>
            </a:r>
            <a:endParaRPr lang="en-GB" sz="2000" i="0" dirty="0" smtClean="0">
              <a:solidFill>
                <a:schemeClr val="accent2"/>
              </a:solidFill>
            </a:endParaRPr>
          </a:p>
          <a:p>
            <a:pPr marL="457200" indent="-457200">
              <a:spcBef>
                <a:spcPts val="1200"/>
              </a:spcBef>
              <a:buClrTx/>
              <a:buFontTx/>
              <a:buAutoNum type="arabicPeriod"/>
            </a:pPr>
            <a:r>
              <a:rPr lang="fr-FR" sz="2000" i="0" dirty="0" smtClean="0"/>
              <a:t>Les trois types de contrats d’appui budgétaire</a:t>
            </a:r>
            <a:endParaRPr lang="fr-FR" sz="2200" i="0" dirty="0" smtClean="0"/>
          </a:p>
          <a:p>
            <a:pPr algn="ctr"/>
            <a:r>
              <a:rPr lang="fr-FR" sz="2200" b="1" i="0" dirty="0" smtClean="0">
                <a:solidFill>
                  <a:srgbClr val="33CC33"/>
                </a:solidFill>
              </a:rPr>
              <a:t>Break</a:t>
            </a:r>
          </a:p>
          <a:p>
            <a:pPr marL="457200" indent="-457200">
              <a:spcBef>
                <a:spcPts val="1200"/>
              </a:spcBef>
              <a:buClrTx/>
              <a:buFont typeface="+mj-lt"/>
              <a:buAutoNum type="arabicPeriod" startAt="5"/>
            </a:pPr>
            <a:r>
              <a:rPr lang="fr-FR" sz="2000" i="0" dirty="0" smtClean="0"/>
              <a:t>Nouvelle structure de gouvernance et nouveau cycle des opérations  programme</a:t>
            </a:r>
            <a:endParaRPr lang="en-GB" sz="2000" i="0" dirty="0" smtClean="0"/>
          </a:p>
          <a:p>
            <a:pPr marL="457200" indent="-457200">
              <a:spcBef>
                <a:spcPts val="1200"/>
              </a:spcBef>
              <a:buClrTx/>
              <a:buFont typeface="+mj-lt"/>
              <a:buAutoNum type="arabicPeriod" startAt="5"/>
            </a:pPr>
            <a:r>
              <a:rPr lang="fr-BE" sz="2000" i="0" dirty="0" smtClean="0">
                <a:solidFill>
                  <a:srgbClr val="FF0000"/>
                </a:solidFill>
              </a:rPr>
              <a:t>Appui budgétaire et décentralisation </a:t>
            </a:r>
            <a:r>
              <a:rPr lang="fr-BE" sz="2000" i="0" dirty="0" smtClean="0"/>
              <a:t>  </a:t>
            </a:r>
            <a:endParaRPr lang="en-GB" sz="2000" i="0" dirty="0" smtClean="0"/>
          </a:p>
          <a:p>
            <a:pPr marL="457200" indent="-457200">
              <a:spcBef>
                <a:spcPts val="1200"/>
              </a:spcBef>
              <a:buClrTx/>
              <a:buFont typeface="+mj-lt"/>
              <a:buAutoNum type="arabicPeriod" startAt="5"/>
            </a:pPr>
            <a:r>
              <a:rPr lang="fr-FR" sz="2000" i="0" dirty="0" smtClean="0"/>
              <a:t>Valeurs fondamentales et appui budgétaire de l’UE </a:t>
            </a:r>
            <a:endParaRPr lang="en-GB" sz="2000" i="0" dirty="0" smtClean="0"/>
          </a:p>
          <a:p>
            <a:pPr marL="457200" indent="-457200">
              <a:spcBef>
                <a:spcPts val="1200"/>
              </a:spcBef>
              <a:buClrTx/>
              <a:buFont typeface="+mj-lt"/>
              <a:buAutoNum type="arabicPeriod" startAt="5"/>
            </a:pPr>
            <a:r>
              <a:rPr lang="fr-FR" sz="2000" i="0" dirty="0" smtClean="0"/>
              <a:t>Critères d’éligibilité de l’appui budgétaire de l’UE</a:t>
            </a: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39</a:t>
            </a:fld>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   </a:t>
            </a:r>
            <a:r>
              <a:rPr lang="fr-FR" sz="2400" dirty="0" smtClean="0"/>
              <a:t>Dans la plupart des cas, les fonds de l’AB ne sont ni ciblés ni traçables </a:t>
            </a:r>
            <a:endParaRPr lang="fr-FR" sz="240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4</a:t>
            </a:fld>
            <a:endParaRPr lang="en-GB"/>
          </a:p>
        </p:txBody>
      </p:sp>
      <p:pic>
        <p:nvPicPr>
          <p:cNvPr id="5" name="Content Placeholder 5" descr="IMGP0522.JPG"/>
          <p:cNvPicPr>
            <a:picLocks noGrp="1" noChangeAspect="1"/>
          </p:cNvPicPr>
          <p:nvPr>
            <p:ph idx="1"/>
          </p:nvPr>
        </p:nvPicPr>
        <p:blipFill>
          <a:blip r:embed="rId3" cstate="print"/>
          <a:stretch>
            <a:fillRect/>
          </a:stretch>
        </p:blipFill>
        <p:spPr>
          <a:xfrm>
            <a:off x="1043608" y="2564904"/>
            <a:ext cx="7272808" cy="4069468"/>
          </a:xfrm>
        </p:spPr>
      </p:pic>
    </p:spTree>
    <p:extLst>
      <p:ext uri="{BB962C8B-B14F-4D97-AF65-F5344CB8AC3E}">
        <p14:creationId xmlns="" xmlns:p14="http://schemas.microsoft.com/office/powerpoint/2010/main" val="42329951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4"/>
          <p:cNvSpPr>
            <a:spLocks noChangeArrowheads="1"/>
          </p:cNvSpPr>
          <p:nvPr/>
        </p:nvSpPr>
        <p:spPr bwMode="auto">
          <a:xfrm>
            <a:off x="467544" y="5589240"/>
            <a:ext cx="8136904" cy="360040"/>
          </a:xfrm>
          <a:prstGeom prst="rect">
            <a:avLst/>
          </a:prstGeom>
          <a:solidFill>
            <a:srgbClr val="DCDCDC"/>
          </a:solidFill>
          <a:ln w="9525">
            <a:solidFill>
              <a:srgbClr val="000000"/>
            </a:solidFill>
            <a:miter lim="800000"/>
            <a:headEnd/>
            <a:tailEnd/>
          </a:ln>
          <a:effectLst/>
        </p:spPr>
        <p:txBody>
          <a:bodyPr lIns="90488" tIns="44450" rIns="90488" bIns="44450" anchor="ctr"/>
          <a:lstStyle/>
          <a:p>
            <a:pPr algn="ctr" eaLnBrk="0" hangingPunct="0">
              <a:lnSpc>
                <a:spcPct val="100000"/>
              </a:lnSpc>
            </a:pPr>
            <a:endParaRPr lang="en-US" sz="2000" b="1" dirty="0"/>
          </a:p>
        </p:txBody>
      </p:sp>
      <p:sp>
        <p:nvSpPr>
          <p:cNvPr id="1351682" name="Rectangle 2"/>
          <p:cNvSpPr>
            <a:spLocks noGrp="1" noChangeArrowheads="1"/>
          </p:cNvSpPr>
          <p:nvPr>
            <p:ph type="title"/>
          </p:nvPr>
        </p:nvSpPr>
        <p:spPr>
          <a:xfrm>
            <a:off x="250825" y="1016248"/>
            <a:ext cx="8642350" cy="756568"/>
          </a:xfrm>
        </p:spPr>
        <p:txBody>
          <a:bodyPr/>
          <a:lstStyle/>
          <a:p>
            <a:r>
              <a:rPr lang="fr-FR" sz="2400" dirty="0" smtClean="0"/>
              <a:t>Appui budgétaire et décentralisation</a:t>
            </a:r>
            <a:endParaRPr lang="fr-FR" sz="2400" dirty="0"/>
          </a:p>
        </p:txBody>
      </p:sp>
      <p:sp>
        <p:nvSpPr>
          <p:cNvPr id="1351683"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351684" name="Rectangle 4"/>
          <p:cNvSpPr>
            <a:spLocks noChangeArrowheads="1"/>
          </p:cNvSpPr>
          <p:nvPr/>
        </p:nvSpPr>
        <p:spPr bwMode="auto">
          <a:xfrm>
            <a:off x="611560" y="1772816"/>
            <a:ext cx="8136904" cy="614164"/>
          </a:xfrm>
          <a:prstGeom prst="rect">
            <a:avLst/>
          </a:prstGeom>
          <a:solidFill>
            <a:srgbClr val="DCDCDC"/>
          </a:solidFill>
          <a:ln w="9525">
            <a:solidFill>
              <a:srgbClr val="000000"/>
            </a:solidFill>
            <a:miter lim="800000"/>
            <a:headEnd/>
            <a:tailEnd/>
          </a:ln>
          <a:effectLst/>
        </p:spPr>
        <p:txBody>
          <a:bodyPr lIns="90488" tIns="44450" rIns="90488" bIns="44450" anchor="ctr"/>
          <a:lstStyle/>
          <a:p>
            <a:pPr algn="ctr" eaLnBrk="0" hangingPunct="0">
              <a:lnSpc>
                <a:spcPct val="100000"/>
              </a:lnSpc>
            </a:pPr>
            <a:r>
              <a:rPr lang="fr-FR" sz="2000" b="1" dirty="0" smtClean="0"/>
              <a:t>Prendre en compte les trois dimensions de la décentralisation</a:t>
            </a:r>
            <a:endParaRPr lang="fr-FR" sz="2000" b="1" dirty="0"/>
          </a:p>
        </p:txBody>
      </p:sp>
      <p:sp>
        <p:nvSpPr>
          <p:cNvPr id="1351687" name="Oval 7"/>
          <p:cNvSpPr>
            <a:spLocks noChangeAspect="1" noChangeArrowheads="1"/>
          </p:cNvSpPr>
          <p:nvPr/>
        </p:nvSpPr>
        <p:spPr bwMode="auto">
          <a:xfrm>
            <a:off x="574427" y="2780928"/>
            <a:ext cx="2557413" cy="2474154"/>
          </a:xfrm>
          <a:prstGeom prst="ellipse">
            <a:avLst/>
          </a:prstGeom>
          <a:solidFill>
            <a:srgbClr val="0F5494">
              <a:alpha val="80000"/>
            </a:srgbClr>
          </a:solidFill>
          <a:ln w="9525" algn="ctr">
            <a:solidFill>
              <a:srgbClr val="000000"/>
            </a:solidFill>
            <a:round/>
            <a:headEnd/>
            <a:tailEnd/>
          </a:ln>
          <a:effectLst/>
        </p:spPr>
        <p:txBody>
          <a:bodyPr lIns="45720" tIns="44450" rIns="0" bIns="44450" anchor="ctr"/>
          <a:lstStyle/>
          <a:p>
            <a:pPr marL="177800" indent="-177800" algn="ctr" eaLnBrk="0" hangingPunct="0"/>
            <a:r>
              <a:rPr lang="en-US" b="1" dirty="0" smtClean="0">
                <a:solidFill>
                  <a:srgbClr val="FFFF00"/>
                </a:solidFill>
              </a:rPr>
              <a:t>POLITIQUE</a:t>
            </a:r>
          </a:p>
          <a:p>
            <a:pPr marL="177800" indent="-177800" algn="ctr" eaLnBrk="0" hangingPunct="0"/>
            <a:endParaRPr lang="en-US" b="1" dirty="0" smtClean="0">
              <a:solidFill>
                <a:srgbClr val="FFFFFF"/>
              </a:solidFill>
            </a:endParaRPr>
          </a:p>
          <a:p>
            <a:pPr marL="177800" indent="-177800" algn="ctr" eaLnBrk="0" hangingPunct="0"/>
            <a:r>
              <a:rPr lang="fr-FR" b="1" dirty="0" smtClean="0">
                <a:solidFill>
                  <a:srgbClr val="FFFFFF"/>
                </a:solidFill>
              </a:rPr>
              <a:t>Décentralisation des pouvoirs politiques y compris formulation et  adoption des politiques publiques</a:t>
            </a:r>
          </a:p>
        </p:txBody>
      </p:sp>
      <p:sp>
        <p:nvSpPr>
          <p:cNvPr id="29" name="Slide Number Placeholder 3"/>
          <p:cNvSpPr>
            <a:spLocks noGrp="1"/>
          </p:cNvSpPr>
          <p:nvPr>
            <p:ph type="sldNum" sz="quarter" idx="12"/>
          </p:nvPr>
        </p:nvSpPr>
        <p:spPr>
          <a:xfrm>
            <a:off x="6804248" y="6237312"/>
            <a:ext cx="2133600" cy="476250"/>
          </a:xfrm>
        </p:spPr>
        <p:txBody>
          <a:bodyPr/>
          <a:lstStyle/>
          <a:p>
            <a:fld id="{37B83C0C-BC65-4367-9B8A-060D4801009D}" type="slidenum">
              <a:rPr lang="en-GB" smtClean="0"/>
              <a:pPr/>
              <a:t>40</a:t>
            </a:fld>
            <a:endParaRPr lang="en-GB" dirty="0"/>
          </a:p>
        </p:txBody>
      </p:sp>
      <p:sp>
        <p:nvSpPr>
          <p:cNvPr id="30" name="Oval 7"/>
          <p:cNvSpPr>
            <a:spLocks noChangeAspect="1" noChangeArrowheads="1"/>
          </p:cNvSpPr>
          <p:nvPr/>
        </p:nvSpPr>
        <p:spPr bwMode="auto">
          <a:xfrm>
            <a:off x="6084168" y="2780928"/>
            <a:ext cx="2557413" cy="2474154"/>
          </a:xfrm>
          <a:prstGeom prst="ellipse">
            <a:avLst/>
          </a:prstGeom>
          <a:solidFill>
            <a:srgbClr val="0F5494">
              <a:alpha val="80000"/>
            </a:srgbClr>
          </a:solidFill>
          <a:ln w="9525" algn="ctr">
            <a:solidFill>
              <a:srgbClr val="000000"/>
            </a:solidFill>
            <a:round/>
            <a:headEnd/>
            <a:tailEnd/>
          </a:ln>
          <a:effectLst/>
        </p:spPr>
        <p:txBody>
          <a:bodyPr lIns="45720" tIns="44450" rIns="0" bIns="44450" anchor="ctr"/>
          <a:lstStyle/>
          <a:p>
            <a:pPr marL="177800" indent="-177800" algn="ctr" eaLnBrk="0" hangingPunct="0"/>
            <a:r>
              <a:rPr lang="en-US" b="1" dirty="0" smtClean="0">
                <a:solidFill>
                  <a:srgbClr val="FFFF00"/>
                </a:solidFill>
              </a:rPr>
              <a:t>FISCALE</a:t>
            </a:r>
          </a:p>
          <a:p>
            <a:pPr marL="177800" indent="-177800" algn="ctr" eaLnBrk="0" hangingPunct="0"/>
            <a:endParaRPr lang="en-US" b="1" dirty="0" smtClean="0">
              <a:solidFill>
                <a:srgbClr val="FFFFFF"/>
              </a:solidFill>
            </a:endParaRPr>
          </a:p>
          <a:p>
            <a:pPr marL="177800" indent="-177800" algn="ctr" eaLnBrk="0" hangingPunct="0"/>
            <a:r>
              <a:rPr lang="fr-FR" b="1" dirty="0" smtClean="0">
                <a:solidFill>
                  <a:srgbClr val="FFFFFF"/>
                </a:solidFill>
              </a:rPr>
              <a:t>Autonomie élevée pour les collectivités locales en ce qui concerne les décisions et la gestion d’une partie significative des revenus et dépenses</a:t>
            </a:r>
          </a:p>
        </p:txBody>
      </p:sp>
      <p:sp>
        <p:nvSpPr>
          <p:cNvPr id="31" name="Oval 7"/>
          <p:cNvSpPr>
            <a:spLocks noChangeAspect="1" noChangeArrowheads="1"/>
          </p:cNvSpPr>
          <p:nvPr/>
        </p:nvSpPr>
        <p:spPr bwMode="auto">
          <a:xfrm>
            <a:off x="3347864" y="2780928"/>
            <a:ext cx="2557413" cy="2474154"/>
          </a:xfrm>
          <a:prstGeom prst="ellipse">
            <a:avLst/>
          </a:prstGeom>
          <a:solidFill>
            <a:srgbClr val="0F5494">
              <a:alpha val="80000"/>
            </a:srgbClr>
          </a:solidFill>
          <a:ln w="9525" algn="ctr">
            <a:solidFill>
              <a:srgbClr val="000000"/>
            </a:solidFill>
            <a:round/>
            <a:headEnd/>
            <a:tailEnd/>
          </a:ln>
          <a:effectLst/>
        </p:spPr>
        <p:txBody>
          <a:bodyPr lIns="45720" tIns="44450" rIns="0" bIns="44450" anchor="ctr"/>
          <a:lstStyle/>
          <a:p>
            <a:pPr marL="177800" indent="-177800" algn="ctr" eaLnBrk="0" hangingPunct="0"/>
            <a:r>
              <a:rPr lang="en-US" b="1" dirty="0" smtClean="0">
                <a:solidFill>
                  <a:srgbClr val="FFFF00"/>
                </a:solidFill>
              </a:rPr>
              <a:t>ADMINISTRATIVE</a:t>
            </a:r>
          </a:p>
          <a:p>
            <a:pPr marL="177800" indent="-177800" algn="ctr" eaLnBrk="0" hangingPunct="0"/>
            <a:endParaRPr lang="en-US" b="1" dirty="0" smtClean="0">
              <a:solidFill>
                <a:srgbClr val="FFFFFF"/>
              </a:solidFill>
            </a:endParaRPr>
          </a:p>
          <a:p>
            <a:pPr marL="177800" indent="-177800" algn="ctr" eaLnBrk="0" hangingPunct="0"/>
            <a:r>
              <a:rPr lang="fr-FR" b="1" dirty="0" smtClean="0">
                <a:solidFill>
                  <a:srgbClr val="FFFFFF"/>
                </a:solidFill>
              </a:rPr>
              <a:t>Décentralisation des ressources et des responsabilités pour les services publics et les fonctions publiques </a:t>
            </a:r>
          </a:p>
        </p:txBody>
      </p:sp>
    </p:spTree>
    <p:extLst>
      <p:ext uri="{BB962C8B-B14F-4D97-AF65-F5344CB8AC3E}">
        <p14:creationId xmlns:p14="http://schemas.microsoft.com/office/powerpoint/2010/main" xmlns="" val="3047108086"/>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68313" y="1339851"/>
            <a:ext cx="8135937" cy="504973"/>
          </a:xfrm>
        </p:spPr>
        <p:txBody>
          <a:bodyPr/>
          <a:lstStyle/>
          <a:p>
            <a:pPr indent="0" eaLnBrk="1" hangingPunct="1"/>
            <a:r>
              <a:rPr lang="fr-FR" sz="2400" dirty="0" smtClean="0"/>
              <a:t>Appui budgétaire et décentralisation</a:t>
            </a:r>
          </a:p>
        </p:txBody>
      </p:sp>
      <p:sp>
        <p:nvSpPr>
          <p:cNvPr id="4099" name="Rectangle 3"/>
          <p:cNvSpPr>
            <a:spLocks noGrp="1" noChangeArrowheads="1"/>
          </p:cNvSpPr>
          <p:nvPr>
            <p:ph type="body" idx="1"/>
          </p:nvPr>
        </p:nvSpPr>
        <p:spPr>
          <a:xfrm>
            <a:off x="179388" y="1844825"/>
            <a:ext cx="8507412" cy="4392487"/>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CBGD: la décentralisation peut être promue à travers le dialogue politique, les indicateurs de performance et les  conditions de décaissement. </a:t>
            </a: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Un CRS peut appuyer la décentralisation des services publics vers les collectivités locales.</a:t>
            </a: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Un CRS peut être fourni pour appuyer la mise en œuvre d’une politique de décentralisation.</a:t>
            </a: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Un CRS peut être fourni à une collectivité locale ayant des pouvoirs politiques, administratifs et fiscaux importants (p.ex. dans une structure fédérale).</a:t>
            </a:r>
          </a:p>
          <a:p>
            <a:pPr marL="933450" lvl="1" indent="-476250" eaLnBrk="1" hangingPunct="1">
              <a:lnSpc>
                <a:spcPct val="130000"/>
              </a:lnSpc>
              <a:spcBef>
                <a:spcPct val="0"/>
              </a:spcBef>
              <a:spcAft>
                <a:spcPts val="0"/>
              </a:spcAft>
              <a:buFont typeface="Wingdings" pitchFamily="2" charset="2"/>
              <a:buChar char="§"/>
              <a:defRPr/>
            </a:pPr>
            <a:r>
              <a:rPr lang="fr-FR" sz="1800" b="0" dirty="0" smtClean="0">
                <a:solidFill>
                  <a:schemeClr val="accent6"/>
                </a:solidFill>
              </a:rPr>
              <a:t>Il n’est pas conseillé de fournir un CBGD à une collectivité locale. </a:t>
            </a:r>
          </a:p>
          <a:p>
            <a:pPr marL="933450" lvl="1" indent="-476250" eaLnBrk="1" hangingPunct="1">
              <a:lnSpc>
                <a:spcPct val="130000"/>
              </a:lnSpc>
              <a:spcBef>
                <a:spcPct val="0"/>
              </a:spcBef>
              <a:spcAft>
                <a:spcPts val="0"/>
              </a:spcAft>
              <a:buFont typeface="Wingdings" pitchFamily="2" charset="2"/>
              <a:buChar char="§"/>
              <a:defRPr/>
            </a:pPr>
            <a:endParaRPr lang="en-GB" sz="1800" b="0" dirty="0" smtClean="0">
              <a:solidFill>
                <a:schemeClr val="accent6"/>
              </a:solidFill>
            </a:endParaRPr>
          </a:p>
        </p:txBody>
      </p:sp>
      <p:sp>
        <p:nvSpPr>
          <p:cNvPr id="20484" name="Slide Number Placeholder 1"/>
          <p:cNvSpPr>
            <a:spLocks noGrp="1"/>
          </p:cNvSpPr>
          <p:nvPr>
            <p:ph type="sldNum" sz="quarter" idx="12"/>
          </p:nvPr>
        </p:nvSpPr>
        <p:spPr>
          <a:noFill/>
          <a:ln>
            <a:miter lim="800000"/>
            <a:headEnd/>
            <a:tailEnd/>
          </a:ln>
        </p:spPr>
        <p:txBody>
          <a:bodyPr/>
          <a:lstStyle/>
          <a:p>
            <a:fld id="{D8779B3B-BC37-4DF7-AD90-CF91F32591F4}" type="slidenum">
              <a:rPr lang="en-GB" smtClean="0"/>
              <a:pPr/>
              <a:t>41</a:t>
            </a:fld>
            <a:endParaRPr lang="en-GB" smtClean="0"/>
          </a:p>
        </p:txBody>
      </p:sp>
    </p:spTree>
    <p:extLst>
      <p:ext uri="{BB962C8B-B14F-4D97-AF65-F5344CB8AC3E}">
        <p14:creationId xmlns:p14="http://schemas.microsoft.com/office/powerpoint/2010/main" xmlns="" val="19073040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0962" name="Group 34"/>
          <p:cNvGraphicFramePr>
            <a:graphicFrameLocks noGrp="1"/>
          </p:cNvGraphicFramePr>
          <p:nvPr>
            <p:extLst>
              <p:ext uri="{D42A27DB-BD31-4B8C-83A1-F6EECF244321}">
                <p14:modId xmlns:p14="http://schemas.microsoft.com/office/powerpoint/2010/main" xmlns="" val="1974381997"/>
              </p:ext>
            </p:extLst>
          </p:nvPr>
        </p:nvGraphicFramePr>
        <p:xfrm>
          <a:off x="250825" y="1916833"/>
          <a:ext cx="2736999" cy="3797431"/>
        </p:xfrm>
        <a:graphic>
          <a:graphicData uri="http://schemas.openxmlformats.org/drawingml/2006/table">
            <a:tbl>
              <a:tblPr/>
              <a:tblGrid>
                <a:gridCol w="2736999"/>
              </a:tblGrid>
              <a:tr h="1296144">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FR" sz="1600" b="1" i="0" u="none" strike="noStrike" kern="1200" cap="none" normalizeH="0" baseline="0" noProof="0" dirty="0" smtClean="0">
                          <a:ln>
                            <a:noFill/>
                          </a:ln>
                          <a:solidFill>
                            <a:schemeClr val="bg1"/>
                          </a:solidFill>
                          <a:effectLst/>
                          <a:latin typeface="+mn-lt"/>
                          <a:ea typeface="+mn-ea"/>
                          <a:cs typeface="Arial" charset="0"/>
                        </a:rPr>
                        <a:t>AB pour la  décentralisation des services publics</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2501287">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fr-FR" sz="1400" b="1" i="0" u="none" strike="noStrike" kern="1200" cap="none" normalizeH="0" baseline="0" noProof="0" dirty="0" smtClean="0">
                          <a:ln>
                            <a:noFill/>
                          </a:ln>
                          <a:solidFill>
                            <a:srgbClr val="0F5494"/>
                          </a:solidFill>
                          <a:effectLst/>
                          <a:latin typeface="+mj-lt"/>
                          <a:ea typeface="+mn-ea"/>
                          <a:cs typeface="Arial" charset="0"/>
                        </a:rPr>
                        <a:t>Dans le cas où les collectivités locales ont des pouvoirs administratifs importants, mais peu de pouvoirs politiques et fiscaux:</a:t>
                      </a:r>
                    </a:p>
                    <a:p>
                      <a:pPr marL="0" marR="0" lvl="0" indent="0" algn="l" defTabSz="966788" rtl="0" eaLnBrk="0" fontAlgn="base" latinLnBrk="0" hangingPunct="0">
                        <a:lnSpc>
                          <a:spcPct val="90000"/>
                        </a:lnSpc>
                        <a:spcBef>
                          <a:spcPts val="1200"/>
                        </a:spcBef>
                        <a:spcAft>
                          <a:spcPct val="0"/>
                        </a:spcAft>
                        <a:buClr>
                          <a:schemeClr val="bg2"/>
                        </a:buClr>
                        <a:buSzTx/>
                        <a:buFont typeface="Arial" pitchFamily="34" charset="0"/>
                        <a:buNone/>
                        <a:tabLst/>
                      </a:pPr>
                      <a:r>
                        <a:rPr kumimoji="0" lang="fr-FR" sz="1400" b="1" i="0" u="none" strike="noStrike" kern="1200" cap="none" normalizeH="0" baseline="0" noProof="0" dirty="0" smtClean="0">
                          <a:ln>
                            <a:noFill/>
                          </a:ln>
                          <a:solidFill>
                            <a:srgbClr val="0F5494"/>
                          </a:solidFill>
                          <a:effectLst/>
                          <a:latin typeface="+mj-lt"/>
                          <a:ea typeface="+mn-ea"/>
                          <a:cs typeface="Arial" charset="0"/>
                        </a:rPr>
                        <a:t>CRS peut être fourni pour la décentralisation géographique des services publics. </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020959"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1" name="Title 10"/>
          <p:cNvSpPr>
            <a:spLocks noGrp="1"/>
          </p:cNvSpPr>
          <p:nvPr>
            <p:ph type="title"/>
          </p:nvPr>
        </p:nvSpPr>
        <p:spPr>
          <a:xfrm>
            <a:off x="395536" y="1340768"/>
            <a:ext cx="8229600" cy="504056"/>
          </a:xfrm>
        </p:spPr>
        <p:txBody>
          <a:bodyPr/>
          <a:lstStyle/>
          <a:p>
            <a:pPr algn="ctr"/>
            <a:r>
              <a:rPr lang="fr-FR" sz="2400" dirty="0" smtClean="0"/>
              <a:t>Appui budgétaire et décentralisation: 3 cas</a:t>
            </a:r>
            <a:endParaRPr lang="fr-FR" sz="2400" dirty="0"/>
          </a:p>
        </p:txBody>
      </p:sp>
      <p:graphicFrame>
        <p:nvGraphicFramePr>
          <p:cNvPr id="12" name="Group 34"/>
          <p:cNvGraphicFramePr>
            <a:graphicFrameLocks noGrp="1"/>
          </p:cNvGraphicFramePr>
          <p:nvPr>
            <p:extLst>
              <p:ext uri="{D42A27DB-BD31-4B8C-83A1-F6EECF244321}">
                <p14:modId xmlns:p14="http://schemas.microsoft.com/office/powerpoint/2010/main" xmlns="" val="1813791966"/>
              </p:ext>
            </p:extLst>
          </p:nvPr>
        </p:nvGraphicFramePr>
        <p:xfrm>
          <a:off x="3275856" y="1952248"/>
          <a:ext cx="2736304" cy="3781008"/>
        </p:xfrm>
        <a:graphic>
          <a:graphicData uri="http://schemas.openxmlformats.org/drawingml/2006/table">
            <a:tbl>
              <a:tblPr/>
              <a:tblGrid>
                <a:gridCol w="2736304"/>
              </a:tblGrid>
              <a:tr h="1008112">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FR" sz="1600" b="1" i="0" u="none" strike="noStrike" kern="1200" cap="none" normalizeH="0" baseline="0" noProof="0" dirty="0" smtClean="0">
                          <a:ln>
                            <a:noFill/>
                          </a:ln>
                          <a:solidFill>
                            <a:schemeClr val="bg1"/>
                          </a:solidFill>
                          <a:effectLst/>
                          <a:latin typeface="+mn-lt"/>
                          <a:ea typeface="+mn-ea"/>
                          <a:cs typeface="Arial" charset="0"/>
                        </a:rPr>
                        <a:t>AB pour appuyer le processus de  décentralisation</a:t>
                      </a:r>
                    </a:p>
                    <a:p>
                      <a:pPr marL="0" marR="0" lvl="0" indent="0" algn="ctr" defTabSz="966788" rtl="0" eaLnBrk="0" fontAlgn="base" latinLnBrk="0" hangingPunct="0">
                        <a:lnSpc>
                          <a:spcPct val="100000"/>
                        </a:lnSpc>
                        <a:spcBef>
                          <a:spcPct val="0"/>
                        </a:spcBef>
                        <a:spcAft>
                          <a:spcPct val="0"/>
                        </a:spcAft>
                        <a:buClrTx/>
                        <a:buSzTx/>
                        <a:buFontTx/>
                        <a:buNone/>
                        <a:tabLst/>
                      </a:pPr>
                      <a:endParaRPr kumimoji="0" lang="en-GB" sz="1600" b="1" i="0" u="none" strike="noStrike" kern="1200" cap="none" normalizeH="0" baseline="0" noProof="0" dirty="0" smtClean="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2409032">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fr-FR" sz="1400" b="1" i="0" u="none" strike="noStrike" kern="1200" cap="none" normalizeH="0" baseline="0" noProof="0" dirty="0" smtClean="0">
                          <a:ln>
                            <a:noFill/>
                          </a:ln>
                          <a:solidFill>
                            <a:srgbClr val="0F5494"/>
                          </a:solidFill>
                          <a:effectLst/>
                          <a:latin typeface="+mj-lt"/>
                          <a:ea typeface="+mn-ea"/>
                          <a:cs typeface="Arial" charset="0"/>
                        </a:rPr>
                        <a:t>Dans le cas où l’appui à la décentralisation est l’objectif de l’AB:</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endParaRPr kumimoji="0" lang="en-GB" sz="1400" b="1" i="0" u="none" strike="noStrike" kern="1200" cap="none" normalizeH="0" baseline="0" noProof="0" dirty="0" smtClean="0">
                        <a:ln>
                          <a:noFill/>
                        </a:ln>
                        <a:solidFill>
                          <a:srgbClr val="0F5494"/>
                        </a:solidFill>
                        <a:effectLst/>
                        <a:latin typeface="+mj-lt"/>
                        <a:ea typeface="+mn-ea"/>
                        <a:cs typeface="Arial" charset="0"/>
                      </a:endParaRP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fr-FR" sz="1400" b="1" i="0" u="none" strike="noStrike" kern="1200" cap="none" normalizeH="0" baseline="0" noProof="0" dirty="0" smtClean="0">
                          <a:ln>
                            <a:noFill/>
                          </a:ln>
                          <a:solidFill>
                            <a:srgbClr val="0F5494"/>
                          </a:solidFill>
                          <a:effectLst/>
                          <a:latin typeface="+mj-lt"/>
                          <a:ea typeface="+mn-ea"/>
                          <a:cs typeface="Arial" charset="0"/>
                        </a:rPr>
                        <a:t>Le  programme </a:t>
                      </a:r>
                    </a:p>
                    <a:p>
                      <a:pPr marL="0" marR="0" lvl="0" indent="0" algn="l" defTabSz="966788" rtl="0" eaLnBrk="0" fontAlgn="base" latinLnBrk="0" hangingPunct="0">
                        <a:lnSpc>
                          <a:spcPct val="90000"/>
                        </a:lnSpc>
                        <a:spcBef>
                          <a:spcPts val="0"/>
                        </a:spcBef>
                        <a:spcAft>
                          <a:spcPct val="0"/>
                        </a:spcAft>
                        <a:buClr>
                          <a:schemeClr val="bg2"/>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j-lt"/>
                          <a:ea typeface="+mn-ea"/>
                          <a:cs typeface="Arial" charset="0"/>
                        </a:rPr>
                        <a:t> devrait se focaliser sur les réformes et les aspects institutionnels de la décentralisation.</a:t>
                      </a:r>
                    </a:p>
                    <a:p>
                      <a:pPr marL="0" marR="0" lvl="0" indent="0" algn="l" defTabSz="966788" rtl="0" eaLnBrk="0" fontAlgn="base" latinLnBrk="0" hangingPunct="0">
                        <a:lnSpc>
                          <a:spcPct val="90000"/>
                        </a:lnSpc>
                        <a:spcBef>
                          <a:spcPts val="0"/>
                        </a:spcBef>
                        <a:spcAft>
                          <a:spcPct val="0"/>
                        </a:spcAft>
                        <a:buClr>
                          <a:schemeClr val="bg2"/>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j-lt"/>
                          <a:ea typeface="+mn-ea"/>
                          <a:cs typeface="Arial" charset="0"/>
                        </a:rPr>
                        <a:t> pourrait couvrir les 3 dimensions (politique, administrative, fiscale)</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graphicFrame>
        <p:nvGraphicFramePr>
          <p:cNvPr id="13" name="Group 34"/>
          <p:cNvGraphicFramePr>
            <a:graphicFrameLocks noGrp="1"/>
          </p:cNvGraphicFramePr>
          <p:nvPr>
            <p:extLst>
              <p:ext uri="{D42A27DB-BD31-4B8C-83A1-F6EECF244321}">
                <p14:modId xmlns:p14="http://schemas.microsoft.com/office/powerpoint/2010/main" xmlns="" val="2677316635"/>
              </p:ext>
            </p:extLst>
          </p:nvPr>
        </p:nvGraphicFramePr>
        <p:xfrm>
          <a:off x="6228184" y="1988841"/>
          <a:ext cx="2703637" cy="3771253"/>
        </p:xfrm>
        <a:graphic>
          <a:graphicData uri="http://schemas.openxmlformats.org/drawingml/2006/table">
            <a:tbl>
              <a:tblPr/>
              <a:tblGrid>
                <a:gridCol w="2703637"/>
              </a:tblGrid>
              <a:tr h="1335384">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FR" sz="1600" b="1" i="0" u="none" strike="noStrike" kern="1200" cap="none" normalizeH="0" baseline="0" noProof="0" dirty="0" smtClean="0">
                          <a:ln>
                            <a:noFill/>
                          </a:ln>
                          <a:solidFill>
                            <a:schemeClr val="bg1"/>
                          </a:solidFill>
                          <a:effectLst/>
                          <a:latin typeface="+mn-lt"/>
                          <a:ea typeface="+mn-ea"/>
                          <a:cs typeface="Arial" charset="0"/>
                        </a:rPr>
                        <a:t>AB fourni à une collectivité locale</a:t>
                      </a:r>
                    </a:p>
                    <a:p>
                      <a:pPr marL="0" marR="0" lvl="0" indent="0" algn="ctr" defTabSz="966788" rtl="0" eaLnBrk="0" fontAlgn="base" latinLnBrk="0" hangingPunct="0">
                        <a:lnSpc>
                          <a:spcPct val="100000"/>
                        </a:lnSpc>
                        <a:spcBef>
                          <a:spcPct val="0"/>
                        </a:spcBef>
                        <a:spcAft>
                          <a:spcPct val="0"/>
                        </a:spcAft>
                        <a:buClrTx/>
                        <a:buSzTx/>
                        <a:buFontTx/>
                        <a:buNone/>
                        <a:tabLst/>
                      </a:pPr>
                      <a:endParaRPr kumimoji="0" lang="en-GB" sz="1600" b="1" i="0" u="none" strike="noStrike" kern="1200" cap="none" normalizeH="0" baseline="0" noProof="0" dirty="0" smtClean="0">
                        <a:ln>
                          <a:noFill/>
                        </a:ln>
                        <a:solidFill>
                          <a:schemeClr val="bg1"/>
                        </a:solidFill>
                        <a:effectLst/>
                        <a:latin typeface="+mn-lt"/>
                        <a:ea typeface="+mn-ea"/>
                        <a:cs typeface="Arial" charset="0"/>
                      </a:endParaRPr>
                    </a:p>
                    <a:p>
                      <a:pPr marL="0" marR="0" lvl="0" indent="0" algn="ctr" defTabSz="966788" rtl="0" eaLnBrk="0" fontAlgn="base" latinLnBrk="0" hangingPunct="0">
                        <a:lnSpc>
                          <a:spcPct val="100000"/>
                        </a:lnSpc>
                        <a:spcBef>
                          <a:spcPct val="0"/>
                        </a:spcBef>
                        <a:spcAft>
                          <a:spcPct val="0"/>
                        </a:spcAft>
                        <a:buClrTx/>
                        <a:buSzTx/>
                        <a:buFontTx/>
                        <a:buNone/>
                        <a:tabLst/>
                      </a:pPr>
                      <a:endParaRPr kumimoji="0" lang="en-GB" sz="1600" b="1" i="0" u="none" strike="noStrike" kern="1200" cap="none" normalizeH="0" baseline="0" noProof="0" dirty="0" smtClean="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2435869">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fr-FR" sz="1400" b="1" i="0" u="none" strike="noStrike" kern="1200" cap="none" normalizeH="0" baseline="0" noProof="0" dirty="0" smtClean="0">
                          <a:ln>
                            <a:noFill/>
                          </a:ln>
                          <a:solidFill>
                            <a:srgbClr val="0F5494"/>
                          </a:solidFill>
                          <a:effectLst/>
                          <a:latin typeface="+mj-lt"/>
                          <a:ea typeface="+mn-ea"/>
                          <a:cs typeface="Arial" charset="0"/>
                        </a:rPr>
                        <a:t>Dans le cas où la collectivité locale a des pouvoirs politiques, administratifs et fiscaux importants: </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pPr>
                      <a:endParaRPr kumimoji="0" lang="fr-FR" sz="1400" b="1" i="0" u="none" strike="noStrike" kern="1200" cap="none" normalizeH="0" baseline="0" noProof="0" dirty="0" smtClean="0">
                        <a:ln>
                          <a:noFill/>
                        </a:ln>
                        <a:solidFill>
                          <a:srgbClr val="0F5494"/>
                        </a:solidFill>
                        <a:effectLst/>
                        <a:latin typeface="+mj-lt"/>
                        <a:ea typeface="+mn-ea"/>
                        <a:cs typeface="Arial" charset="0"/>
                      </a:endParaRP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j-lt"/>
                          <a:ea typeface="+mn-ea"/>
                          <a:cs typeface="Arial" charset="0"/>
                        </a:rPr>
                        <a:t> un CRS peut être fourni à la collectivité locale</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Char char="•"/>
                        <a:tabLst/>
                      </a:pPr>
                      <a:r>
                        <a:rPr kumimoji="0" lang="fr-FR" sz="1400" b="1" i="0" u="none" strike="noStrike" kern="1200" cap="none" normalizeH="0" baseline="0" noProof="0" dirty="0" smtClean="0">
                          <a:ln>
                            <a:noFill/>
                          </a:ln>
                          <a:solidFill>
                            <a:srgbClr val="0F5494"/>
                          </a:solidFill>
                          <a:effectLst/>
                          <a:latin typeface="+mj-lt"/>
                          <a:ea typeface="+mn-ea"/>
                          <a:cs typeface="Arial" charset="0"/>
                        </a:rPr>
                        <a:t> un CBGD est déconseillé</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15" name="Rectangle 14"/>
          <p:cNvSpPr/>
          <p:nvPr/>
        </p:nvSpPr>
        <p:spPr bwMode="auto">
          <a:xfrm>
            <a:off x="7812360" y="7029400"/>
            <a:ext cx="914400" cy="914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7" name="Right Arrow 16"/>
          <p:cNvSpPr/>
          <p:nvPr/>
        </p:nvSpPr>
        <p:spPr bwMode="auto">
          <a:xfrm>
            <a:off x="611560" y="4725144"/>
            <a:ext cx="978408" cy="484632"/>
          </a:xfrm>
          <a:prstGeom prst="right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8" name="Slide Number Placeholder 3"/>
          <p:cNvSpPr txBox="1">
            <a:spLocks/>
          </p:cNvSpPr>
          <p:nvPr/>
        </p:nvSpPr>
        <p:spPr bwMode="auto">
          <a:xfrm>
            <a:off x="6956648" y="6389712"/>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7B83C0C-BC65-4367-9B8A-060D4801009D}" type="slidenum">
              <a:rPr kumimoji="0" lang="en-GB" sz="1400" b="0" i="0" u="none" strike="noStrike" kern="1200" cap="none" spc="0" normalizeH="0" baseline="0" noProof="0" smtClean="0">
                <a:ln>
                  <a:noFill/>
                </a:ln>
                <a:solidFill>
                  <a:schemeClr val="tx1"/>
                </a:solidFill>
                <a:effectLst/>
                <a:uLnTx/>
                <a:uFillTx/>
                <a:latin typeface="Arial" pitchFamily="34"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42</a:t>
            </a:fld>
            <a:endParaRPr kumimoji="0" lang="en-GB" sz="1400" b="0" i="0" u="none" strike="noStrike" kern="1200" cap="none" spc="0" normalizeH="0" baseline="0" noProof="0" dirty="0">
              <a:ln>
                <a:noFill/>
              </a:ln>
              <a:solidFill>
                <a:schemeClr val="tx1"/>
              </a:solidFill>
              <a:effectLst/>
              <a:uLnTx/>
              <a:uFillTx/>
              <a:latin typeface="Arial" pitchFamily="34" charset="0"/>
              <a:ea typeface="+mn-ea"/>
              <a:cs typeface="+mn-cs"/>
            </a:endParaRPr>
          </a:p>
        </p:txBody>
      </p:sp>
      <p:sp>
        <p:nvSpPr>
          <p:cNvPr id="19" name="Right Arrow 18"/>
          <p:cNvSpPr/>
          <p:nvPr/>
        </p:nvSpPr>
        <p:spPr bwMode="auto">
          <a:xfrm>
            <a:off x="323528" y="4653136"/>
            <a:ext cx="504056" cy="144016"/>
          </a:xfrm>
          <a:prstGeom prst="right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21" name="Down Arrow 20"/>
          <p:cNvSpPr/>
          <p:nvPr/>
        </p:nvSpPr>
        <p:spPr bwMode="auto">
          <a:xfrm>
            <a:off x="1259632" y="4437112"/>
            <a:ext cx="576064" cy="288032"/>
          </a:xfrm>
          <a:prstGeom prst="downArrow">
            <a:avLst/>
          </a:prstGeom>
          <a:solidFill>
            <a:srgbClr val="C00000">
              <a:alpha val="8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22" name="Down Arrow 21"/>
          <p:cNvSpPr/>
          <p:nvPr/>
        </p:nvSpPr>
        <p:spPr bwMode="auto">
          <a:xfrm>
            <a:off x="4251311" y="3776712"/>
            <a:ext cx="576064" cy="288032"/>
          </a:xfrm>
          <a:prstGeom prst="downArrow">
            <a:avLst/>
          </a:prstGeom>
          <a:solidFill>
            <a:srgbClr val="C00000">
              <a:alpha val="8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23" name="Down Arrow 22"/>
          <p:cNvSpPr/>
          <p:nvPr/>
        </p:nvSpPr>
        <p:spPr bwMode="auto">
          <a:xfrm>
            <a:off x="7092280" y="4377173"/>
            <a:ext cx="576064" cy="288032"/>
          </a:xfrm>
          <a:prstGeom prst="downArrow">
            <a:avLst/>
          </a:prstGeom>
          <a:solidFill>
            <a:srgbClr val="C00000">
              <a:alpha val="8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24" name="Rectangle 4"/>
          <p:cNvSpPr>
            <a:spLocks noChangeArrowheads="1"/>
          </p:cNvSpPr>
          <p:nvPr/>
        </p:nvSpPr>
        <p:spPr bwMode="auto">
          <a:xfrm>
            <a:off x="179512" y="5877273"/>
            <a:ext cx="5760640" cy="750564"/>
          </a:xfrm>
          <a:prstGeom prst="rect">
            <a:avLst/>
          </a:prstGeom>
          <a:solidFill>
            <a:srgbClr val="DCDCDC"/>
          </a:solidFill>
          <a:ln w="9525">
            <a:solidFill>
              <a:srgbClr val="000000"/>
            </a:solidFill>
            <a:miter lim="800000"/>
            <a:headEnd/>
            <a:tailEnd/>
          </a:ln>
          <a:effectLst/>
        </p:spPr>
        <p:txBody>
          <a:bodyPr lIns="90488" tIns="44450" rIns="90488" bIns="44450" anchor="ctr"/>
          <a:lstStyle/>
          <a:p>
            <a:pPr algn="ctr" eaLnBrk="0" hangingPunct="0">
              <a:lnSpc>
                <a:spcPct val="100000"/>
              </a:lnSpc>
            </a:pPr>
            <a:r>
              <a:rPr lang="fr-FR" sz="1400" b="1" dirty="0" smtClean="0"/>
              <a:t>Prendre en compte les niveaux national et sous-nationaux dans la conception et la mise en œuvre (y compris les critères d’éligibilité</a:t>
            </a:r>
            <a:r>
              <a:rPr lang="en-US" sz="1400" b="1" dirty="0" smtClean="0"/>
              <a:t>)</a:t>
            </a:r>
            <a:endParaRPr lang="en-US" sz="1400" b="1" dirty="0"/>
          </a:p>
        </p:txBody>
      </p:sp>
      <p:sp>
        <p:nvSpPr>
          <p:cNvPr id="25" name="Rectangle 4"/>
          <p:cNvSpPr>
            <a:spLocks noChangeArrowheads="1"/>
          </p:cNvSpPr>
          <p:nvPr/>
        </p:nvSpPr>
        <p:spPr bwMode="auto">
          <a:xfrm>
            <a:off x="6228184" y="6093296"/>
            <a:ext cx="2664296" cy="432048"/>
          </a:xfrm>
          <a:prstGeom prst="rect">
            <a:avLst/>
          </a:prstGeom>
          <a:solidFill>
            <a:srgbClr val="DCDCDC"/>
          </a:solidFill>
          <a:ln w="9525">
            <a:solidFill>
              <a:srgbClr val="000000"/>
            </a:solidFill>
            <a:miter lim="800000"/>
            <a:headEnd/>
            <a:tailEnd/>
          </a:ln>
          <a:effectLst/>
        </p:spPr>
        <p:txBody>
          <a:bodyPr lIns="90488" tIns="44450" rIns="90488" bIns="44450" anchor="ctr"/>
          <a:lstStyle/>
          <a:p>
            <a:pPr algn="ctr" eaLnBrk="0" hangingPunct="0">
              <a:lnSpc>
                <a:spcPct val="100000"/>
              </a:lnSpc>
            </a:pPr>
            <a:r>
              <a:rPr lang="fr-FR" sz="1400" b="1" dirty="0" smtClean="0"/>
              <a:t>Focus sur le niveau sous national</a:t>
            </a:r>
            <a:endParaRPr lang="fr-FR" sz="1400" b="1" dirty="0"/>
          </a:p>
        </p:txBody>
      </p:sp>
    </p:spTree>
    <p:extLst>
      <p:ext uri="{BB962C8B-B14F-4D97-AF65-F5344CB8AC3E}">
        <p14:creationId xmlns:p14="http://schemas.microsoft.com/office/powerpoint/2010/main" xmlns="" val="3751259991"/>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PLAN</a:t>
            </a:r>
            <a:endParaRPr lang="en-GB" dirty="0"/>
          </a:p>
        </p:txBody>
      </p:sp>
      <p:sp>
        <p:nvSpPr>
          <p:cNvPr id="3" name="Content Placeholder 2"/>
          <p:cNvSpPr>
            <a:spLocks noGrp="1"/>
          </p:cNvSpPr>
          <p:nvPr>
            <p:ph idx="1"/>
          </p:nvPr>
        </p:nvSpPr>
        <p:spPr>
          <a:xfrm>
            <a:off x="500034" y="1628800"/>
            <a:ext cx="8229600" cy="5229200"/>
          </a:xfrm>
        </p:spPr>
        <p:txBody>
          <a:bodyPr/>
          <a:lstStyle/>
          <a:p>
            <a:pPr marL="457200" indent="-457200">
              <a:spcBef>
                <a:spcPts val="1200"/>
              </a:spcBef>
              <a:buClrTx/>
              <a:buAutoNum type="arabicPeriod"/>
            </a:pPr>
            <a:r>
              <a:rPr lang="fr-FR" sz="2000" i="0" dirty="0" smtClean="0"/>
              <a:t>Qu’est-ce que l’appui budgétaire?</a:t>
            </a:r>
          </a:p>
          <a:p>
            <a:pPr marL="457200" indent="-457200">
              <a:spcBef>
                <a:spcPts val="1200"/>
              </a:spcBef>
              <a:buClrTx/>
              <a:buFontTx/>
              <a:buAutoNum type="arabicPeriod"/>
            </a:pPr>
            <a:r>
              <a:rPr lang="fr-FR" sz="2000" i="0" dirty="0" smtClean="0"/>
              <a:t>Pourquoi utiliser l’appui budgétaire: objectifs et logique d’intervention</a:t>
            </a:r>
          </a:p>
          <a:p>
            <a:pPr marL="457200" indent="-457200">
              <a:spcBef>
                <a:spcPts val="1200"/>
              </a:spcBef>
              <a:buClrTx/>
              <a:buFontTx/>
              <a:buAutoNum type="arabicPeriod"/>
            </a:pPr>
            <a:r>
              <a:rPr lang="fr-FR" sz="2000" i="0" dirty="0" smtClean="0">
                <a:solidFill>
                  <a:schemeClr val="accent2"/>
                </a:solidFill>
              </a:rPr>
              <a:t>La nouvelle approche de l’appui budgétaire et aperçu des lignes directrices révisées</a:t>
            </a:r>
            <a:endParaRPr lang="en-GB" sz="2000" i="0" dirty="0" smtClean="0">
              <a:solidFill>
                <a:schemeClr val="accent2"/>
              </a:solidFill>
            </a:endParaRPr>
          </a:p>
          <a:p>
            <a:pPr marL="457200" indent="-457200">
              <a:spcBef>
                <a:spcPts val="1200"/>
              </a:spcBef>
              <a:buClrTx/>
              <a:buFontTx/>
              <a:buAutoNum type="arabicPeriod"/>
            </a:pPr>
            <a:r>
              <a:rPr lang="fr-FR" sz="2000" i="0" dirty="0" smtClean="0"/>
              <a:t>Les trois types de contrats d’appui budgétaire</a:t>
            </a:r>
            <a:endParaRPr lang="fr-FR" sz="2200" i="0" dirty="0" smtClean="0"/>
          </a:p>
          <a:p>
            <a:pPr algn="ctr"/>
            <a:r>
              <a:rPr lang="fr-FR" sz="2200" b="1" i="0" dirty="0" smtClean="0">
                <a:solidFill>
                  <a:srgbClr val="33CC33"/>
                </a:solidFill>
              </a:rPr>
              <a:t>Break</a:t>
            </a:r>
          </a:p>
          <a:p>
            <a:pPr marL="457200" indent="-457200">
              <a:spcBef>
                <a:spcPts val="1200"/>
              </a:spcBef>
              <a:buClrTx/>
              <a:buFont typeface="+mj-lt"/>
              <a:buAutoNum type="arabicPeriod" startAt="5"/>
            </a:pPr>
            <a:r>
              <a:rPr lang="fr-FR" sz="2000" i="0" dirty="0" smtClean="0"/>
              <a:t>Nouvelle structure de gouvernance et nouveau cycle des opérations  programme</a:t>
            </a:r>
            <a:endParaRPr lang="en-GB" sz="2000" i="0" dirty="0" smtClean="0"/>
          </a:p>
          <a:p>
            <a:pPr marL="457200" indent="-457200">
              <a:spcBef>
                <a:spcPts val="1200"/>
              </a:spcBef>
              <a:buClrTx/>
              <a:buFont typeface="+mj-lt"/>
              <a:buAutoNum type="arabicPeriod" startAt="5"/>
            </a:pPr>
            <a:r>
              <a:rPr lang="fr-BE" sz="2000" i="0" dirty="0" smtClean="0"/>
              <a:t>Appui budgétaire et décentralisation   </a:t>
            </a:r>
            <a:endParaRPr lang="en-GB" sz="2000" i="0" dirty="0" smtClean="0"/>
          </a:p>
          <a:p>
            <a:pPr marL="457200" indent="-457200">
              <a:spcBef>
                <a:spcPts val="1200"/>
              </a:spcBef>
              <a:buClrTx/>
              <a:buFont typeface="+mj-lt"/>
              <a:buAutoNum type="arabicPeriod" startAt="5"/>
            </a:pPr>
            <a:r>
              <a:rPr lang="fr-FR" sz="2000" i="0" dirty="0" smtClean="0">
                <a:solidFill>
                  <a:srgbClr val="FF0000"/>
                </a:solidFill>
              </a:rPr>
              <a:t>Valeurs fondamentales et appui budgétaire de l’UE </a:t>
            </a:r>
            <a:endParaRPr lang="en-GB" sz="2000" i="0" dirty="0" smtClean="0">
              <a:solidFill>
                <a:srgbClr val="FF0000"/>
              </a:solidFill>
            </a:endParaRPr>
          </a:p>
          <a:p>
            <a:pPr marL="457200" indent="-457200">
              <a:spcBef>
                <a:spcPts val="1200"/>
              </a:spcBef>
              <a:buClrTx/>
              <a:buFont typeface="+mj-lt"/>
              <a:buAutoNum type="arabicPeriod" startAt="5"/>
            </a:pPr>
            <a:r>
              <a:rPr lang="fr-FR" sz="2000" i="0" dirty="0" smtClean="0"/>
              <a:t>Critères d’éligibilité de l’appui budgétaire de l’UE</a:t>
            </a: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43</a:t>
            </a:fld>
            <a:endParaRPr lang="en-GB"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50825" y="1339850"/>
            <a:ext cx="8642350" cy="649288"/>
          </a:xfrm>
        </p:spPr>
        <p:txBody>
          <a:bodyPr/>
          <a:lstStyle/>
          <a:p>
            <a:pPr algn="ctr" eaLnBrk="1" hangingPunct="1"/>
            <a:r>
              <a:rPr lang="fr-FR" sz="2400" dirty="0" smtClean="0"/>
              <a:t>Quelles VF et quelles relation avec la politique d’aide</a:t>
            </a:r>
          </a:p>
        </p:txBody>
      </p:sp>
      <p:sp>
        <p:nvSpPr>
          <p:cNvPr id="21507" name="Rectangle 3"/>
          <p:cNvSpPr>
            <a:spLocks noGrp="1" noChangeArrowheads="1"/>
          </p:cNvSpPr>
          <p:nvPr>
            <p:ph idx="1"/>
          </p:nvPr>
        </p:nvSpPr>
        <p:spPr>
          <a:xfrm>
            <a:off x="457200" y="2060848"/>
            <a:ext cx="8229600" cy="4608240"/>
          </a:xfrm>
        </p:spPr>
        <p:txBody>
          <a:bodyPr/>
          <a:lstStyle/>
          <a:p>
            <a:pPr marL="355600" indent="-355600" eaLnBrk="1" hangingPunct="1">
              <a:buFontTx/>
              <a:buNone/>
              <a:defRPr/>
            </a:pPr>
            <a:r>
              <a:rPr lang="fr-FR" sz="2000" b="1" dirty="0" smtClean="0"/>
              <a:t>Les principales bases légales et principes </a:t>
            </a:r>
          </a:p>
          <a:p>
            <a:pPr marL="755650" lvl="1" indent="-355600" algn="just" eaLnBrk="1" hangingPunct="1">
              <a:buClrTx/>
              <a:buFont typeface="Wingdings" pitchFamily="2" charset="2"/>
              <a:buChar char="Ø"/>
              <a:defRPr/>
            </a:pPr>
            <a:r>
              <a:rPr lang="fr-FR" sz="1800" dirty="0" smtClean="0">
                <a:solidFill>
                  <a:schemeClr val="accent2"/>
                </a:solidFill>
              </a:rPr>
              <a:t>Article 21 du TUE: </a:t>
            </a:r>
            <a:r>
              <a:rPr lang="fr-FR" sz="1800" b="0" dirty="0" smtClean="0">
                <a:solidFill>
                  <a:schemeClr val="accent2"/>
                </a:solidFill>
              </a:rPr>
              <a:t>les droits de l’homme, la démocratie et l’Etat de droit comme principes.</a:t>
            </a:r>
          </a:p>
          <a:p>
            <a:pPr lvl="1" algn="just" eaLnBrk="1" hangingPunct="1">
              <a:buClrTx/>
              <a:buFont typeface="Wingdings" pitchFamily="2" charset="2"/>
              <a:buChar char="Ø"/>
              <a:defRPr/>
            </a:pPr>
            <a:r>
              <a:rPr lang="fr-FR" sz="1800" dirty="0" smtClean="0">
                <a:solidFill>
                  <a:schemeClr val="accent2"/>
                </a:solidFill>
              </a:rPr>
              <a:t>Art 208 du TUE: </a:t>
            </a:r>
            <a:r>
              <a:rPr lang="fr-FR" sz="1800" b="0" dirty="0" smtClean="0">
                <a:solidFill>
                  <a:schemeClr val="accent2"/>
                </a:solidFill>
              </a:rPr>
              <a:t>la coopération au développement menée dans le cadre des principes de l’action extérieure dont</a:t>
            </a:r>
            <a:r>
              <a:rPr lang="fr-FR" sz="1800" dirty="0" smtClean="0">
                <a:solidFill>
                  <a:schemeClr val="accent2"/>
                </a:solidFill>
              </a:rPr>
              <a:t> </a:t>
            </a:r>
            <a:r>
              <a:rPr lang="fr-FR" sz="1800" b="0" dirty="0" smtClean="0">
                <a:solidFill>
                  <a:schemeClr val="accent2"/>
                </a:solidFill>
              </a:rPr>
              <a:t> l’attachement aux VF constituant des dimensions essentielles de tous partenariats et accords de coopération.</a:t>
            </a:r>
          </a:p>
          <a:p>
            <a:pPr lvl="1" algn="just" eaLnBrk="1" hangingPunct="1">
              <a:buClrTx/>
              <a:buFont typeface="Wingdings" pitchFamily="2" charset="2"/>
              <a:buChar char="Ø"/>
              <a:defRPr/>
            </a:pPr>
            <a:r>
              <a:rPr lang="fr-FR" sz="1800" dirty="0" smtClean="0">
                <a:solidFill>
                  <a:schemeClr val="accent2"/>
                </a:solidFill>
              </a:rPr>
              <a:t>Programme pour le changement: </a:t>
            </a:r>
          </a:p>
          <a:p>
            <a:pPr lvl="1" algn="just" eaLnBrk="1" hangingPunct="1">
              <a:buClrTx/>
              <a:buNone/>
              <a:defRPr/>
            </a:pPr>
            <a:r>
              <a:rPr lang="fr-FR" sz="1800" b="0" i="1" dirty="0" smtClean="0">
                <a:solidFill>
                  <a:schemeClr val="accent2"/>
                </a:solidFill>
              </a:rPr>
              <a:t>« L</a:t>
            </a:r>
            <a:r>
              <a:rPr lang="fr-BE" sz="1800" b="0" i="1" dirty="0" smtClean="0"/>
              <a:t>es objectifs relatifs au développement, à la démocratie, aux droits  de l'homme, à la bonne gouvernance et à la  sécurité sont corrélés »</a:t>
            </a:r>
          </a:p>
          <a:p>
            <a:pPr lvl="1" algn="just" eaLnBrk="1" hangingPunct="1">
              <a:buClrTx/>
              <a:buNone/>
              <a:defRPr/>
            </a:pPr>
            <a:r>
              <a:rPr lang="fr-BE" sz="1800" b="0" i="1" dirty="0" smtClean="0"/>
              <a:t>« </a:t>
            </a:r>
            <a:r>
              <a:rPr lang="fr-BE" sz="1800" b="0" dirty="0" smtClean="0"/>
              <a:t>Le soutien de l'UE à la gouvernance doit occuper une place plus importante dans tous les partenariats (…) par l'accent mis sur les engagements des partenaires relatifs aux droits de l'homme, à la démocratie et à l'État de droit »</a:t>
            </a:r>
          </a:p>
          <a:p>
            <a:endParaRPr lang="fr-BE" dirty="0" smtClean="0"/>
          </a:p>
          <a:p>
            <a:pPr lvl="1" algn="just" eaLnBrk="1" hangingPunct="1">
              <a:buClrTx/>
              <a:buNone/>
              <a:defRPr/>
            </a:pPr>
            <a:endParaRPr lang="fr-BE" sz="1800" b="0" dirty="0" smtClean="0"/>
          </a:p>
          <a:p>
            <a:pPr lvl="1" eaLnBrk="1" hangingPunct="1">
              <a:buFont typeface="Wingdings" pitchFamily="2" charset="2"/>
              <a:buChar char="Ø"/>
              <a:defRPr/>
            </a:pPr>
            <a:endParaRPr lang="en-US" sz="1600" b="0" dirty="0" smtClean="0">
              <a:solidFill>
                <a:schemeClr val="accent2"/>
              </a:solidFill>
            </a:endParaRPr>
          </a:p>
          <a:p>
            <a:pPr lvl="1" eaLnBrk="1" hangingPunct="1">
              <a:buFont typeface="Wingdings" pitchFamily="2" charset="2"/>
              <a:buChar char="Ø"/>
              <a:defRPr/>
            </a:pPr>
            <a:endParaRPr lang="en-US" b="0" dirty="0" smtClean="0">
              <a:solidFill>
                <a:schemeClr val="accent2"/>
              </a:solidFill>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44</a:t>
            </a:fld>
            <a:endParaRPr lang="en-GB"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51520" y="1196975"/>
            <a:ext cx="8568952" cy="936625"/>
          </a:xfrm>
        </p:spPr>
        <p:txBody>
          <a:bodyPr/>
          <a:lstStyle/>
          <a:p>
            <a:pPr eaLnBrk="1" hangingPunct="1"/>
            <a:r>
              <a:rPr lang="fr-FR" sz="2400" dirty="0" smtClean="0"/>
              <a:t>Pourquoi les VF comptent pour les AV de l’UE</a:t>
            </a:r>
          </a:p>
        </p:txBody>
      </p:sp>
      <p:sp>
        <p:nvSpPr>
          <p:cNvPr id="21507" name="Rectangle 3"/>
          <p:cNvSpPr>
            <a:spLocks noGrp="1" noChangeArrowheads="1"/>
          </p:cNvSpPr>
          <p:nvPr>
            <p:ph idx="1"/>
          </p:nvPr>
        </p:nvSpPr>
        <p:spPr>
          <a:xfrm>
            <a:off x="457200" y="2060575"/>
            <a:ext cx="8229600" cy="4464050"/>
          </a:xfrm>
        </p:spPr>
        <p:txBody>
          <a:bodyPr/>
          <a:lstStyle/>
          <a:p>
            <a:pPr marL="933450" lvl="1" indent="-476250" algn="just" eaLnBrk="1" hangingPunct="1">
              <a:lnSpc>
                <a:spcPct val="130000"/>
              </a:lnSpc>
              <a:spcBef>
                <a:spcPct val="0"/>
              </a:spcBef>
              <a:buClrTx/>
              <a:defRPr/>
            </a:pPr>
            <a:endParaRPr lang="fr-FR" sz="1800" b="0" dirty="0" smtClean="0">
              <a:solidFill>
                <a:schemeClr val="accent6"/>
              </a:solidFill>
            </a:endParaRPr>
          </a:p>
          <a:p>
            <a:pPr marL="933450" lvl="1" indent="-476250" algn="just" eaLnBrk="1" hangingPunct="1">
              <a:lnSpc>
                <a:spcPct val="130000"/>
              </a:lnSpc>
              <a:spcBef>
                <a:spcPct val="0"/>
              </a:spcBef>
              <a:buClrTx/>
              <a:defRPr/>
            </a:pPr>
            <a:r>
              <a:rPr lang="fr-FR" sz="1800" b="0" dirty="0" smtClean="0">
                <a:solidFill>
                  <a:schemeClr val="accent6"/>
                </a:solidFill>
              </a:rPr>
              <a:t>Nouveau cadre de politique renforçant le partenariat contractuel sur l’AB + l’attachement commun aux VF.</a:t>
            </a:r>
          </a:p>
          <a:p>
            <a:pPr marL="933450" lvl="1" indent="-476250" algn="just" eaLnBrk="1" hangingPunct="1">
              <a:lnSpc>
                <a:spcPct val="130000"/>
              </a:lnSpc>
              <a:spcBef>
                <a:spcPct val="0"/>
              </a:spcBef>
              <a:buClrTx/>
              <a:defRPr/>
            </a:pPr>
            <a:r>
              <a:rPr lang="fr-FR" sz="1800" b="0" dirty="0" smtClean="0">
                <a:solidFill>
                  <a:schemeClr val="accent6"/>
                </a:solidFill>
              </a:rPr>
              <a:t>L’appui budgétaire doit reposer sur la responsabilité mutuelle et sur un engagement en faveurs des VF.</a:t>
            </a:r>
          </a:p>
          <a:p>
            <a:pPr marL="933450" lvl="1" indent="-476250" algn="just" eaLnBrk="1" hangingPunct="1">
              <a:lnSpc>
                <a:spcPct val="130000"/>
              </a:lnSpc>
              <a:spcBef>
                <a:spcPct val="0"/>
              </a:spcBef>
              <a:buClrTx/>
              <a:defRPr/>
            </a:pPr>
            <a:r>
              <a:rPr lang="fr-FR" sz="1800" b="0" dirty="0" smtClean="0">
                <a:solidFill>
                  <a:schemeClr val="accent6"/>
                </a:solidFill>
              </a:rPr>
              <a:t>Les VF sont aussi importantes pour l’atteinte des objectifs des AB. </a:t>
            </a:r>
            <a:endParaRPr lang="fr-FR" sz="1800" dirty="0" smtClean="0">
              <a:solidFill>
                <a:schemeClr val="accent6"/>
              </a:solidFill>
            </a:endParaRPr>
          </a:p>
          <a:p>
            <a:pPr marL="933450" lvl="1" indent="-476250" algn="just" eaLnBrk="1" hangingPunct="1">
              <a:lnSpc>
                <a:spcPct val="130000"/>
              </a:lnSpc>
              <a:spcBef>
                <a:spcPct val="0"/>
              </a:spcBef>
              <a:buClrTx/>
              <a:buFontTx/>
              <a:buNone/>
              <a:defRPr/>
            </a:pPr>
            <a:endParaRPr lang="fr-FR" sz="1800" b="0" dirty="0" smtClean="0">
              <a:solidFill>
                <a:schemeClr val="accent6"/>
              </a:solidFill>
            </a:endParaRPr>
          </a:p>
          <a:p>
            <a:pPr marL="933450" lvl="1" indent="-476250" algn="just" eaLnBrk="1" hangingPunct="1">
              <a:lnSpc>
                <a:spcPct val="130000"/>
              </a:lnSpc>
              <a:spcBef>
                <a:spcPct val="0"/>
              </a:spcBef>
              <a:buClrTx/>
              <a:defRPr/>
            </a:pPr>
            <a:r>
              <a:rPr lang="fr-FR" sz="1800" b="0" dirty="0" smtClean="0">
                <a:solidFill>
                  <a:schemeClr val="accent6"/>
                </a:solidFill>
              </a:rPr>
              <a:t>L’AB doit servir de vecteur de changement en vue de répondre aux défis et objectifs en matière de développement dont la promotion des DD et des valeurs démocratiques.</a:t>
            </a:r>
            <a:endParaRPr lang="fr-FR" sz="1800" b="0" dirty="0" smtClean="0">
              <a:solidFill>
                <a:schemeClr val="accent2"/>
              </a:solidFill>
            </a:endParaRPr>
          </a:p>
          <a:p>
            <a:pPr marL="933450" lvl="1" indent="-476250" eaLnBrk="1" hangingPunct="1">
              <a:lnSpc>
                <a:spcPct val="130000"/>
              </a:lnSpc>
              <a:spcBef>
                <a:spcPct val="0"/>
              </a:spcBef>
              <a:buFontTx/>
              <a:buNone/>
              <a:defRPr/>
            </a:pPr>
            <a:r>
              <a:rPr lang="fr-FR" sz="1800" b="0" dirty="0" smtClean="0">
                <a:solidFill>
                  <a:schemeClr val="accent2"/>
                </a:solidFill>
              </a:rPr>
              <a:t>	</a:t>
            </a:r>
          </a:p>
          <a:p>
            <a:pPr marL="933450" lvl="1" indent="-476250" eaLnBrk="1" hangingPunct="1">
              <a:lnSpc>
                <a:spcPct val="130000"/>
              </a:lnSpc>
              <a:spcBef>
                <a:spcPct val="0"/>
              </a:spcBef>
              <a:buFontTx/>
              <a:buNone/>
              <a:defRPr/>
            </a:pPr>
            <a:r>
              <a:rPr lang="en-US" b="0" dirty="0" smtClean="0">
                <a:solidFill>
                  <a:schemeClr val="accent2"/>
                </a:solidFill>
              </a:rPr>
              <a:t>	</a:t>
            </a:r>
            <a:endParaRPr lang="en-US" b="0" dirty="0">
              <a:solidFill>
                <a:schemeClr val="accent2"/>
              </a:solidFill>
            </a:endParaRPr>
          </a:p>
          <a:p>
            <a:pPr marL="933450" lvl="1" indent="-476250" eaLnBrk="1" hangingPunct="1">
              <a:lnSpc>
                <a:spcPct val="130000"/>
              </a:lnSpc>
              <a:spcBef>
                <a:spcPct val="0"/>
              </a:spcBef>
              <a:buFont typeface="Wingdings" pitchFamily="2" charset="2"/>
              <a:buChar char="§"/>
              <a:defRPr/>
            </a:pPr>
            <a:endParaRPr lang="en-US" sz="2400" b="0" dirty="0" smtClean="0">
              <a:solidFill>
                <a:schemeClr val="accent2"/>
              </a:solidFill>
            </a:endParaRPr>
          </a:p>
          <a:p>
            <a:pPr eaLnBrk="1" hangingPunct="1">
              <a:defRPr/>
            </a:pPr>
            <a:endParaRPr lang="en-US" b="1" dirty="0" smtClean="0"/>
          </a:p>
        </p:txBody>
      </p:sp>
      <p:sp>
        <p:nvSpPr>
          <p:cNvPr id="4" name="Slide Number Placeholder 3"/>
          <p:cNvSpPr>
            <a:spLocks noGrp="1"/>
          </p:cNvSpPr>
          <p:nvPr>
            <p:ph type="sldNum" sz="quarter" idx="12"/>
          </p:nvPr>
        </p:nvSpPr>
        <p:spPr/>
        <p:txBody>
          <a:bodyPr/>
          <a:lstStyle/>
          <a:p>
            <a:fld id="{37B83C0C-BC65-4367-9B8A-060D4801009D}" type="slidenum">
              <a:rPr lang="en-GB" smtClean="0"/>
              <a:pPr/>
              <a:t>45</a:t>
            </a:fld>
            <a:endParaRPr lang="en-GB"/>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95288" y="1196975"/>
            <a:ext cx="8229600" cy="936625"/>
          </a:xfrm>
        </p:spPr>
        <p:txBody>
          <a:bodyPr/>
          <a:lstStyle/>
          <a:p>
            <a:pPr algn="ctr" eaLnBrk="1" hangingPunct="1"/>
            <a:r>
              <a:rPr lang="fr-FR" sz="2800" dirty="0" smtClean="0"/>
              <a:t>VF et les différents types de Contrats d’AB</a:t>
            </a:r>
          </a:p>
        </p:txBody>
      </p:sp>
      <p:sp>
        <p:nvSpPr>
          <p:cNvPr id="21507" name="Rectangle 3"/>
          <p:cNvSpPr>
            <a:spLocks noGrp="1" noChangeArrowheads="1"/>
          </p:cNvSpPr>
          <p:nvPr>
            <p:ph idx="1"/>
          </p:nvPr>
        </p:nvSpPr>
        <p:spPr>
          <a:xfrm>
            <a:off x="457200" y="2060575"/>
            <a:ext cx="8229600" cy="4464050"/>
          </a:xfrm>
        </p:spPr>
        <p:txBody>
          <a:bodyPr/>
          <a:lstStyle/>
          <a:p>
            <a:pPr marL="933450" lvl="1" indent="-476250" eaLnBrk="1" hangingPunct="1">
              <a:lnSpc>
                <a:spcPct val="130000"/>
              </a:lnSpc>
              <a:spcBef>
                <a:spcPct val="0"/>
              </a:spcBef>
              <a:defRPr/>
            </a:pPr>
            <a:endParaRPr lang="en-US" sz="1800" b="0" dirty="0" smtClean="0">
              <a:solidFill>
                <a:schemeClr val="accent2"/>
              </a:solidFill>
            </a:endParaRPr>
          </a:p>
          <a:p>
            <a:pPr marL="933450" lvl="1" indent="-476250" eaLnBrk="1" hangingPunct="1">
              <a:lnSpc>
                <a:spcPct val="130000"/>
              </a:lnSpc>
              <a:spcBef>
                <a:spcPct val="0"/>
              </a:spcBef>
              <a:buClrTx/>
              <a:buNone/>
              <a:defRPr/>
            </a:pPr>
            <a:r>
              <a:rPr lang="fr-FR" sz="1800" u="sng" dirty="0" smtClean="0">
                <a:solidFill>
                  <a:schemeClr val="accent2"/>
                </a:solidFill>
              </a:rPr>
              <a:t>Différenciation</a:t>
            </a:r>
            <a:r>
              <a:rPr lang="fr-FR" sz="1800" b="0" dirty="0" smtClean="0">
                <a:solidFill>
                  <a:schemeClr val="accent2"/>
                </a:solidFill>
              </a:rPr>
              <a:t> des contrats d’AB afin de mieux s’adapter au contexte politique, économique et social du pays partenaire.</a:t>
            </a:r>
          </a:p>
          <a:p>
            <a:pPr marL="933450" lvl="1" indent="-476250" eaLnBrk="1" hangingPunct="1">
              <a:lnSpc>
                <a:spcPct val="130000"/>
              </a:lnSpc>
              <a:spcBef>
                <a:spcPct val="0"/>
              </a:spcBef>
              <a:buClrTx/>
              <a:buFontTx/>
              <a:buNone/>
              <a:defRPr/>
            </a:pPr>
            <a:r>
              <a:rPr lang="fr-FR" sz="1800" b="0" dirty="0" smtClean="0">
                <a:solidFill>
                  <a:schemeClr val="accent2"/>
                </a:solidFill>
              </a:rPr>
              <a:t> </a:t>
            </a:r>
          </a:p>
          <a:p>
            <a:pPr marL="933450" lvl="1" indent="-476250" eaLnBrk="1" hangingPunct="1">
              <a:lnSpc>
                <a:spcPct val="130000"/>
              </a:lnSpc>
              <a:spcBef>
                <a:spcPct val="0"/>
              </a:spcBef>
              <a:buClrTx/>
              <a:buFont typeface="Wingdings" pitchFamily="2" charset="2"/>
              <a:buChar char="Ø"/>
              <a:defRPr/>
            </a:pPr>
            <a:r>
              <a:rPr lang="fr-FR" sz="1800" b="0" dirty="0" smtClean="0">
                <a:solidFill>
                  <a:schemeClr val="accent2"/>
                </a:solidFill>
              </a:rPr>
              <a:t>Importance relative  de promouvoir les VF variera selon le type de Contrat d’AB et impactera donc la manière dont les VF sont évaluées. </a:t>
            </a:r>
            <a:endParaRPr lang="fr-FR" sz="1800" dirty="0" smtClean="0">
              <a:solidFill>
                <a:schemeClr val="accent2"/>
              </a:solidFill>
              <a:latin typeface="+mn-lt"/>
            </a:endParaRPr>
          </a:p>
          <a:p>
            <a:pPr marL="2247900" lvl="4" indent="-476250" eaLnBrk="1" hangingPunct="1">
              <a:lnSpc>
                <a:spcPct val="130000"/>
              </a:lnSpc>
              <a:spcBef>
                <a:spcPct val="0"/>
              </a:spcBef>
              <a:buFontTx/>
              <a:buNone/>
              <a:defRPr/>
            </a:pPr>
            <a:endParaRPr lang="fr-FR" sz="1800" dirty="0" smtClean="0">
              <a:solidFill>
                <a:schemeClr val="accent2"/>
              </a:solidFill>
              <a:latin typeface="+mn-lt"/>
            </a:endParaRPr>
          </a:p>
          <a:p>
            <a:pPr marL="933450" lvl="1" indent="-476250" algn="just" eaLnBrk="1" hangingPunct="1">
              <a:lnSpc>
                <a:spcPct val="130000"/>
              </a:lnSpc>
              <a:spcBef>
                <a:spcPct val="0"/>
              </a:spcBef>
              <a:buClrTx/>
              <a:buFont typeface="Wingdings" pitchFamily="2" charset="2"/>
              <a:buChar char="v"/>
              <a:defRPr/>
            </a:pPr>
            <a:r>
              <a:rPr lang="fr-FR" sz="1800" i="1" dirty="0" smtClean="0">
                <a:solidFill>
                  <a:srgbClr val="C00000"/>
                </a:solidFill>
              </a:rPr>
              <a:t>Question</a:t>
            </a:r>
            <a:r>
              <a:rPr lang="fr-FR" sz="1800" b="0" i="1" dirty="0" smtClean="0">
                <a:solidFill>
                  <a:srgbClr val="C00000"/>
                </a:solidFill>
              </a:rPr>
              <a:t>: identifier les différences entre les trois types de contrats d’AB (CBGD, CRS, CCAE) en ce qui concerne les VF?</a:t>
            </a:r>
          </a:p>
          <a:p>
            <a:pPr marL="933450" lvl="1" indent="-476250" eaLnBrk="1" hangingPunct="1">
              <a:lnSpc>
                <a:spcPct val="130000"/>
              </a:lnSpc>
              <a:spcBef>
                <a:spcPct val="0"/>
              </a:spcBef>
              <a:defRPr/>
            </a:pPr>
            <a:endParaRPr lang="en-US" sz="1800" b="0" dirty="0" smtClean="0">
              <a:solidFill>
                <a:schemeClr val="accent2"/>
              </a:solidFill>
            </a:endParaRPr>
          </a:p>
          <a:p>
            <a:pPr marL="933450" lvl="1" indent="-476250" eaLnBrk="1" hangingPunct="1">
              <a:lnSpc>
                <a:spcPct val="130000"/>
              </a:lnSpc>
              <a:spcBef>
                <a:spcPct val="0"/>
              </a:spcBef>
              <a:buFontTx/>
              <a:buNone/>
              <a:defRPr/>
            </a:pPr>
            <a:r>
              <a:rPr lang="en-US" b="0" dirty="0" smtClean="0">
                <a:solidFill>
                  <a:schemeClr val="accent2"/>
                </a:solidFill>
              </a:rPr>
              <a:t>	</a:t>
            </a:r>
            <a:endParaRPr lang="en-US" b="0" dirty="0">
              <a:solidFill>
                <a:schemeClr val="accent2"/>
              </a:solidFill>
            </a:endParaRPr>
          </a:p>
          <a:p>
            <a:pPr marL="933450" lvl="1" indent="-476250" eaLnBrk="1" hangingPunct="1">
              <a:lnSpc>
                <a:spcPct val="130000"/>
              </a:lnSpc>
              <a:spcBef>
                <a:spcPct val="0"/>
              </a:spcBef>
              <a:buFont typeface="Wingdings" pitchFamily="2" charset="2"/>
              <a:buChar char="§"/>
              <a:defRPr/>
            </a:pPr>
            <a:endParaRPr lang="en-US" sz="2400" b="0" dirty="0" smtClean="0">
              <a:solidFill>
                <a:schemeClr val="accent2"/>
              </a:solidFill>
            </a:endParaRPr>
          </a:p>
          <a:p>
            <a:pPr eaLnBrk="1" hangingPunct="1">
              <a:defRPr/>
            </a:pPr>
            <a:endParaRPr lang="en-US" b="1" dirty="0" smtClean="0"/>
          </a:p>
        </p:txBody>
      </p:sp>
      <p:sp>
        <p:nvSpPr>
          <p:cNvPr id="30725" name="Right Arrow 4"/>
          <p:cNvSpPr>
            <a:spLocks noChangeArrowheads="1"/>
          </p:cNvSpPr>
          <p:nvPr/>
        </p:nvSpPr>
        <p:spPr bwMode="auto">
          <a:xfrm>
            <a:off x="2484438" y="5013325"/>
            <a:ext cx="977900" cy="557213"/>
          </a:xfrm>
          <a:prstGeom prst="rightArrow">
            <a:avLst>
              <a:gd name="adj1" fmla="val 50000"/>
              <a:gd name="adj2" fmla="val 49920"/>
            </a:avLst>
          </a:prstGeom>
          <a:noFill/>
          <a:ln w="9525">
            <a:noFill/>
            <a:miter lim="800000"/>
            <a:headEnd/>
            <a:tailEnd/>
          </a:ln>
        </p:spPr>
        <p:txBody>
          <a:bodyPr anchor="ctr"/>
          <a:lstStyle/>
          <a:p>
            <a:pPr marL="3175"/>
            <a:endParaRPr lang="en-US"/>
          </a:p>
        </p:txBody>
      </p:sp>
      <p:sp>
        <p:nvSpPr>
          <p:cNvPr id="30726" name="Right Arrow 5"/>
          <p:cNvSpPr>
            <a:spLocks noChangeArrowheads="1"/>
          </p:cNvSpPr>
          <p:nvPr/>
        </p:nvSpPr>
        <p:spPr bwMode="auto">
          <a:xfrm>
            <a:off x="1979613" y="5013325"/>
            <a:ext cx="977900" cy="484188"/>
          </a:xfrm>
          <a:prstGeom prst="rightArrow">
            <a:avLst>
              <a:gd name="adj1" fmla="val 50000"/>
              <a:gd name="adj2" fmla="val 50024"/>
            </a:avLst>
          </a:prstGeom>
          <a:noFill/>
          <a:ln w="9525">
            <a:noFill/>
            <a:miter lim="800000"/>
            <a:headEnd/>
            <a:tailEnd/>
          </a:ln>
        </p:spPr>
        <p:txBody>
          <a:bodyPr anchor="ctr"/>
          <a:lstStyle/>
          <a:p>
            <a:pPr marL="3175"/>
            <a:endParaRPr lang="en-US"/>
          </a:p>
        </p:txBody>
      </p:sp>
      <p:sp>
        <p:nvSpPr>
          <p:cNvPr id="6" name="Slide Number Placeholder 5"/>
          <p:cNvSpPr>
            <a:spLocks noGrp="1"/>
          </p:cNvSpPr>
          <p:nvPr>
            <p:ph type="sldNum" sz="quarter" idx="12"/>
          </p:nvPr>
        </p:nvSpPr>
        <p:spPr/>
        <p:txBody>
          <a:bodyPr/>
          <a:lstStyle/>
          <a:p>
            <a:fld id="{37B83C0C-BC65-4367-9B8A-060D4801009D}" type="slidenum">
              <a:rPr lang="en-GB" smtClean="0"/>
              <a:pPr/>
              <a:t>46</a:t>
            </a:fld>
            <a:endParaRPr lang="en-GB"/>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0962" name="Group 34"/>
          <p:cNvGraphicFramePr>
            <a:graphicFrameLocks noGrp="1"/>
          </p:cNvGraphicFramePr>
          <p:nvPr/>
        </p:nvGraphicFramePr>
        <p:xfrm>
          <a:off x="179388" y="1628775"/>
          <a:ext cx="2808312" cy="2448272"/>
        </p:xfrm>
        <a:graphic>
          <a:graphicData uri="http://schemas.openxmlformats.org/drawingml/2006/table">
            <a:tbl>
              <a:tblPr/>
              <a:tblGrid>
                <a:gridCol w="2808312"/>
              </a:tblGrid>
              <a:tr h="404014">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BE" sz="1600" b="1" i="0" u="none" strike="noStrike" kern="1200" cap="none" normalizeH="0" baseline="0" noProof="0" dirty="0" smtClean="0">
                          <a:ln>
                            <a:noFill/>
                          </a:ln>
                          <a:solidFill>
                            <a:schemeClr val="bg1"/>
                          </a:solidFill>
                          <a:effectLst/>
                          <a:latin typeface="+mn-lt"/>
                          <a:ea typeface="+mn-ea"/>
                          <a:cs typeface="Arial" charset="0"/>
                        </a:rPr>
                        <a:t>CBGD</a:t>
                      </a:r>
                      <a:endParaRPr kumimoji="0" lang="en-GB" sz="1600" b="1" i="0" u="none" strike="noStrike" kern="1200" cap="none" normalizeH="0" baseline="0" noProof="0" dirty="0" smtClean="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2044258">
                <a:tc>
                  <a:txBody>
                    <a:bodyPr/>
                    <a:lstStyle/>
                    <a:p>
                      <a:pPr marL="0" lvl="0" indent="0" algn="just" eaLnBrk="1" hangingPunct="1">
                        <a:lnSpc>
                          <a:spcPct val="100000"/>
                        </a:lnSpc>
                        <a:spcBef>
                          <a:spcPct val="0"/>
                        </a:spcBef>
                        <a:spcAft>
                          <a:spcPts val="0"/>
                        </a:spcAft>
                        <a:buFontTx/>
                        <a:buNone/>
                        <a:defRPr/>
                      </a:pPr>
                      <a:r>
                        <a:rPr lang="fr-FR" sz="1400" b="0" i="0" noProof="0" dirty="0" smtClean="0">
                          <a:solidFill>
                            <a:schemeClr val="accent2"/>
                          </a:solidFill>
                        </a:rPr>
                        <a:t>Attachement mutuel et partagé  aux VF universelles.</a:t>
                      </a:r>
                      <a:endParaRPr lang="fr-FR" sz="1400" b="0" i="0" baseline="0" noProof="0" dirty="0" smtClean="0">
                        <a:solidFill>
                          <a:schemeClr val="accent2"/>
                        </a:solidFill>
                      </a:endParaRPr>
                    </a:p>
                    <a:p>
                      <a:pPr marL="0" lvl="0" indent="0" algn="just" eaLnBrk="1" hangingPunct="1">
                        <a:lnSpc>
                          <a:spcPct val="100000"/>
                        </a:lnSpc>
                        <a:spcBef>
                          <a:spcPct val="0"/>
                        </a:spcBef>
                        <a:spcAft>
                          <a:spcPts val="0"/>
                        </a:spcAft>
                        <a:buFontTx/>
                        <a:buNone/>
                        <a:defRPr/>
                      </a:pPr>
                      <a:endParaRPr lang="fr-FR" sz="1400" b="0" i="0" baseline="0" noProof="0" dirty="0" smtClean="0">
                        <a:solidFill>
                          <a:schemeClr val="accent2"/>
                        </a:solidFill>
                      </a:endParaRPr>
                    </a:p>
                    <a:p>
                      <a:pPr marL="0" lvl="0" indent="0" algn="just" eaLnBrk="1" hangingPunct="1">
                        <a:lnSpc>
                          <a:spcPct val="100000"/>
                        </a:lnSpc>
                        <a:spcBef>
                          <a:spcPct val="0"/>
                        </a:spcBef>
                        <a:spcAft>
                          <a:spcPts val="0"/>
                        </a:spcAft>
                        <a:buFontTx/>
                        <a:buNone/>
                        <a:defRPr/>
                      </a:pPr>
                      <a:r>
                        <a:rPr lang="fr-FR" sz="1400" b="0" i="0" baseline="0" noProof="0" dirty="0" smtClean="0">
                          <a:solidFill>
                            <a:schemeClr val="accent2"/>
                          </a:solidFill>
                        </a:rPr>
                        <a:t>Reconnaissance implicite que orientation politique générale et gouvernance politique du pays partenaire (PP) sont en bonne voie. </a:t>
                      </a:r>
                      <a:endParaRPr lang="fr-FR" sz="1600" b="0" i="0" baseline="0" noProof="0" dirty="0" smtClean="0">
                        <a:solidFill>
                          <a:schemeClr val="accent2"/>
                        </a:solidFill>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31754" name="RunningHead"/>
          <p:cNvSpPr txBox="1">
            <a:spLocks noChangeArrowheads="1"/>
          </p:cNvSpPr>
          <p:nvPr/>
        </p:nvSpPr>
        <p:spPr bwMode="auto">
          <a:xfrm>
            <a:off x="6167438" y="239713"/>
            <a:ext cx="2725737" cy="165100"/>
          </a:xfrm>
          <a:prstGeom prst="rect">
            <a:avLst/>
          </a:prstGeom>
          <a:noFill/>
          <a:ln w="9525" algn="ctr">
            <a:noFill/>
            <a:miter lim="800000"/>
            <a:headEnd/>
            <a:tailEnd/>
          </a:ln>
        </p:spPr>
        <p:txBody>
          <a:bodyPr wrap="none" lIns="0" tIns="0" rIns="0" bIns="0">
            <a:spAutoFit/>
          </a:bodyPr>
          <a:lstStyle/>
          <a:p>
            <a:pPr algn="r"/>
            <a:r>
              <a:rPr lang="en-US"/>
              <a:t>Running Head 12-Point Plain, Title Case</a:t>
            </a:r>
          </a:p>
        </p:txBody>
      </p:sp>
      <p:sp>
        <p:nvSpPr>
          <p:cNvPr id="31755" name="Title 10"/>
          <p:cNvSpPr>
            <a:spLocks noGrp="1"/>
          </p:cNvSpPr>
          <p:nvPr>
            <p:ph type="title"/>
          </p:nvPr>
        </p:nvSpPr>
        <p:spPr>
          <a:xfrm>
            <a:off x="0" y="981075"/>
            <a:ext cx="9144000" cy="647700"/>
          </a:xfrm>
        </p:spPr>
        <p:txBody>
          <a:bodyPr/>
          <a:lstStyle/>
          <a:p>
            <a:pPr algn="ctr" eaLnBrk="1" hangingPunct="1"/>
            <a:r>
              <a:rPr lang="fr-FR" sz="2400" dirty="0" smtClean="0"/>
              <a:t>Contrats d’AB: Pourquoi une évaluation des FV</a:t>
            </a:r>
          </a:p>
        </p:txBody>
      </p:sp>
      <p:graphicFrame>
        <p:nvGraphicFramePr>
          <p:cNvPr id="12" name="Group 34"/>
          <p:cNvGraphicFramePr>
            <a:graphicFrameLocks noGrp="1"/>
          </p:cNvGraphicFramePr>
          <p:nvPr/>
        </p:nvGraphicFramePr>
        <p:xfrm>
          <a:off x="3132138" y="1617663"/>
          <a:ext cx="2880320" cy="2473416"/>
        </p:xfrm>
        <a:graphic>
          <a:graphicData uri="http://schemas.openxmlformats.org/drawingml/2006/table">
            <a:tbl>
              <a:tblPr/>
              <a:tblGrid>
                <a:gridCol w="2880320"/>
              </a:tblGrid>
              <a:tr h="376580">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fr-BE" sz="1600" b="1" i="0" u="none" strike="noStrike" kern="1200" cap="none" normalizeH="0" baseline="0" noProof="0" dirty="0" smtClean="0">
                          <a:ln>
                            <a:noFill/>
                          </a:ln>
                          <a:solidFill>
                            <a:schemeClr val="bg1"/>
                          </a:solidFill>
                          <a:effectLst/>
                          <a:latin typeface="+mn-lt"/>
                          <a:ea typeface="+mn-ea"/>
                          <a:cs typeface="Arial" charset="0"/>
                        </a:rPr>
                        <a:t>CRS</a:t>
                      </a:r>
                      <a:endParaRPr kumimoji="0" lang="en-GB" sz="1600" b="1" i="0" u="none" strike="noStrike" kern="1200" cap="none" normalizeH="0" baseline="0" noProof="0" dirty="0" smtClean="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2031686">
                <a:tc>
                  <a:txBody>
                    <a:bodyPr/>
                    <a:lstStyle/>
                    <a:p>
                      <a:pPr marL="0" marR="0" lvl="0" indent="0" algn="just"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fr-FR" sz="1400" b="0" i="0" u="none" strike="noStrike" kern="1200" cap="none" normalizeH="0" baseline="0" noProof="0" dirty="0" smtClean="0">
                          <a:ln>
                            <a:noFill/>
                          </a:ln>
                          <a:solidFill>
                            <a:schemeClr val="accent2"/>
                          </a:solidFill>
                          <a:effectLst/>
                          <a:latin typeface="+mj-lt"/>
                          <a:ea typeface="+mn-ea"/>
                          <a:cs typeface="Arial" charset="0"/>
                        </a:rPr>
                        <a:t>Un vecteur d’amélioration de la gouvernance lorsque les conditions non remplies pour un CBGD</a:t>
                      </a:r>
                      <a:r>
                        <a:rPr lang="fr-FR" sz="1400" b="0" i="0" baseline="0" dirty="0" smtClean="0">
                          <a:solidFill>
                            <a:schemeClr val="accent2"/>
                          </a:solidFill>
                        </a:rPr>
                        <a:t>.</a:t>
                      </a:r>
                      <a:endParaRPr lang="fr-FR" sz="1400" b="0" i="0" dirty="0" smtClean="0">
                        <a:solidFill>
                          <a:schemeClr val="accent2"/>
                        </a:solidFill>
                      </a:endParaRPr>
                    </a:p>
                    <a:p>
                      <a:pPr marL="0" marR="0" lvl="0" indent="0" algn="just"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fr-FR" sz="1400" b="0" i="0" u="none" strike="noStrike" kern="1200" cap="none" normalizeH="0" baseline="0" noProof="0" dirty="0" smtClean="0">
                          <a:ln>
                            <a:noFill/>
                          </a:ln>
                          <a:solidFill>
                            <a:schemeClr val="accent2"/>
                          </a:solidFill>
                          <a:effectLst/>
                          <a:latin typeface="+mj-lt"/>
                          <a:ea typeface="+mn-ea"/>
                          <a:cs typeface="Arial" charset="0"/>
                        </a:rPr>
                        <a:t>Attachement du pays aux VF doit être pris en compte.</a:t>
                      </a:r>
                    </a:p>
                    <a:p>
                      <a:pPr marL="0" marR="0" lvl="0" indent="0" algn="just" defTabSz="966788" rtl="0" eaLnBrk="0" fontAlgn="base" latinLnBrk="0" hangingPunct="0">
                        <a:lnSpc>
                          <a:spcPct val="90000"/>
                        </a:lnSpc>
                        <a:spcBef>
                          <a:spcPct val="50000"/>
                        </a:spcBef>
                        <a:spcAft>
                          <a:spcPct val="0"/>
                        </a:spcAft>
                        <a:buClr>
                          <a:schemeClr val="bg2"/>
                        </a:buClr>
                        <a:buSzTx/>
                        <a:buFont typeface="Arial" pitchFamily="34" charset="0"/>
                        <a:buNone/>
                        <a:tabLst/>
                      </a:pPr>
                      <a:r>
                        <a:rPr kumimoji="0" lang="fr-FR" sz="1400" b="0" i="0" u="none" strike="noStrike" kern="1200" cap="none" normalizeH="0" baseline="0" noProof="0" dirty="0" smtClean="0">
                          <a:ln>
                            <a:noFill/>
                          </a:ln>
                          <a:solidFill>
                            <a:schemeClr val="accent2"/>
                          </a:solidFill>
                          <a:effectLst/>
                          <a:latin typeface="+mj-lt"/>
                          <a:ea typeface="+mn-ea"/>
                          <a:cs typeface="Arial" charset="0"/>
                        </a:rPr>
                        <a:t>Attention particulière pour certains secteurs justice, sécurité (liens étroits avec VF)</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graphicFrame>
        <p:nvGraphicFramePr>
          <p:cNvPr id="13" name="Group 34"/>
          <p:cNvGraphicFramePr>
            <a:graphicFrameLocks noGrp="1"/>
          </p:cNvGraphicFramePr>
          <p:nvPr/>
        </p:nvGraphicFramePr>
        <p:xfrm>
          <a:off x="6084888" y="1628775"/>
          <a:ext cx="2775645" cy="2405625"/>
        </p:xfrm>
        <a:graphic>
          <a:graphicData uri="http://schemas.openxmlformats.org/drawingml/2006/table">
            <a:tbl>
              <a:tblPr/>
              <a:tblGrid>
                <a:gridCol w="2775645"/>
              </a:tblGrid>
              <a:tr h="358479">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smtClean="0">
                          <a:ln>
                            <a:noFill/>
                          </a:ln>
                          <a:solidFill>
                            <a:schemeClr val="bg1"/>
                          </a:solidFill>
                          <a:effectLst/>
                          <a:latin typeface="+mn-lt"/>
                          <a:ea typeface="+mn-ea"/>
                          <a:cs typeface="Arial" charset="0"/>
                        </a:rPr>
                        <a:t>CCAE</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F5494"/>
                    </a:solidFill>
                  </a:tcPr>
                </a:tc>
              </a:tr>
              <a:tr h="2017785">
                <a:tc>
                  <a:txBody>
                    <a:bodyPr/>
                    <a:lstStyle/>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defRPr/>
                      </a:pPr>
                      <a:r>
                        <a:rPr kumimoji="0" lang="fr-FR" sz="1400" b="0" i="0" u="none" strike="noStrike" kern="1200" cap="none" normalizeH="0" baseline="0" noProof="0" dirty="0" smtClean="0">
                          <a:ln>
                            <a:noFill/>
                          </a:ln>
                          <a:solidFill>
                            <a:schemeClr val="accent2"/>
                          </a:solidFill>
                          <a:effectLst/>
                          <a:latin typeface="+mn-lt"/>
                          <a:ea typeface="+mn-ea"/>
                          <a:cs typeface="Arial" charset="0"/>
                        </a:rPr>
                        <a:t>Appui à la transition vers le développement  et la gouvernance démocratique.</a:t>
                      </a:r>
                    </a:p>
                    <a:p>
                      <a:pPr marL="0" marR="0" lvl="0" indent="0" algn="l" defTabSz="966788" rtl="0" eaLnBrk="0" fontAlgn="base" latinLnBrk="0" hangingPunct="0">
                        <a:lnSpc>
                          <a:spcPct val="90000"/>
                        </a:lnSpc>
                        <a:spcBef>
                          <a:spcPct val="50000"/>
                        </a:spcBef>
                        <a:spcAft>
                          <a:spcPct val="0"/>
                        </a:spcAft>
                        <a:buClr>
                          <a:schemeClr val="bg2"/>
                        </a:buClr>
                        <a:buSzTx/>
                        <a:buFont typeface="Arial" pitchFamily="34" charset="0"/>
                        <a:buNone/>
                        <a:tabLst/>
                        <a:defRPr/>
                      </a:pPr>
                      <a:r>
                        <a:rPr kumimoji="0" lang="fr-FR" sz="1400" b="0" i="0" u="none" strike="noStrike" kern="1200" cap="none" normalizeH="0" baseline="0" noProof="0" dirty="0" smtClean="0">
                          <a:ln>
                            <a:noFill/>
                          </a:ln>
                          <a:solidFill>
                            <a:schemeClr val="accent2"/>
                          </a:solidFill>
                          <a:effectLst/>
                          <a:latin typeface="+mn-lt"/>
                          <a:ea typeface="+mn-ea"/>
                          <a:cs typeface="Arial" charset="0"/>
                        </a:rPr>
                        <a:t>Evaluation d’antécédents (« track-record ») ou prospective (signes clairs et tangibles de l’engagement politique du PP vis à vis des VF).</a:t>
                      </a:r>
                      <a:endParaRPr kumimoji="0" lang="en-GB" sz="1400" b="0" i="0" u="none" strike="noStrike" kern="1200" cap="none" normalizeH="0" baseline="0" noProof="0" dirty="0" smtClean="0">
                        <a:ln>
                          <a:noFill/>
                        </a:ln>
                        <a:solidFill>
                          <a:schemeClr val="accent2"/>
                        </a:solidFill>
                        <a:effectLst/>
                        <a:latin typeface="+mn-lt"/>
                        <a:ea typeface="+mn-ea"/>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31772" name="Rectangle 14"/>
          <p:cNvSpPr>
            <a:spLocks noChangeArrowheads="1"/>
          </p:cNvSpPr>
          <p:nvPr/>
        </p:nvSpPr>
        <p:spPr bwMode="auto">
          <a:xfrm>
            <a:off x="7812088" y="7029450"/>
            <a:ext cx="914400" cy="914400"/>
          </a:xfrm>
          <a:prstGeom prst="rect">
            <a:avLst/>
          </a:prstGeom>
          <a:noFill/>
          <a:ln w="9525" algn="ctr">
            <a:noFill/>
            <a:round/>
            <a:headEnd/>
            <a:tailEnd/>
          </a:ln>
        </p:spPr>
        <p:txBody>
          <a:bodyPr anchor="ctr"/>
          <a:lstStyle/>
          <a:p>
            <a:pPr marL="3175"/>
            <a:endParaRPr lang="en-US"/>
          </a:p>
        </p:txBody>
      </p:sp>
      <p:sp>
        <p:nvSpPr>
          <p:cNvPr id="31773" name="Right Arrow 16"/>
          <p:cNvSpPr>
            <a:spLocks noChangeArrowheads="1"/>
          </p:cNvSpPr>
          <p:nvPr/>
        </p:nvSpPr>
        <p:spPr bwMode="auto">
          <a:xfrm flipV="1">
            <a:off x="611188" y="5210175"/>
            <a:ext cx="979487" cy="450850"/>
          </a:xfrm>
          <a:prstGeom prst="rightArrow">
            <a:avLst>
              <a:gd name="adj1" fmla="val 50000"/>
              <a:gd name="adj2" fmla="val 50129"/>
            </a:avLst>
          </a:prstGeom>
          <a:noFill/>
          <a:ln w="9525" algn="ctr">
            <a:noFill/>
            <a:round/>
            <a:headEnd/>
            <a:tailEnd/>
          </a:ln>
        </p:spPr>
        <p:txBody>
          <a:bodyPr anchor="ctr"/>
          <a:lstStyle/>
          <a:p>
            <a:pPr marL="3175"/>
            <a:endParaRPr lang="en-US"/>
          </a:p>
        </p:txBody>
      </p:sp>
      <p:sp>
        <p:nvSpPr>
          <p:cNvPr id="31774" name="Slide Number Placeholder 3"/>
          <p:cNvSpPr txBox="1">
            <a:spLocks/>
          </p:cNvSpPr>
          <p:nvPr/>
        </p:nvSpPr>
        <p:spPr bwMode="auto">
          <a:xfrm>
            <a:off x="6956425" y="6389688"/>
            <a:ext cx="2133600" cy="476250"/>
          </a:xfrm>
          <a:prstGeom prst="rect">
            <a:avLst/>
          </a:prstGeom>
          <a:noFill/>
          <a:ln w="9525">
            <a:noFill/>
            <a:miter lim="800000"/>
            <a:headEnd/>
            <a:tailEnd/>
          </a:ln>
        </p:spPr>
        <p:txBody>
          <a:bodyPr/>
          <a:lstStyle/>
          <a:p>
            <a:pPr algn="r"/>
            <a:fld id="{8C84CECD-05E2-44D6-9F78-FC0F8F1B5E5B}" type="slidenum">
              <a:rPr lang="en-GB" sz="1400">
                <a:solidFill>
                  <a:schemeClr val="tx1"/>
                </a:solidFill>
                <a:latin typeface="Arial" charset="0"/>
              </a:rPr>
              <a:pPr algn="r"/>
              <a:t>47</a:t>
            </a:fld>
            <a:endParaRPr lang="en-GB" sz="1400">
              <a:solidFill>
                <a:schemeClr val="tx1"/>
              </a:solidFill>
              <a:latin typeface="Arial" charset="0"/>
            </a:endParaRPr>
          </a:p>
        </p:txBody>
      </p:sp>
      <p:sp>
        <p:nvSpPr>
          <p:cNvPr id="31775" name="Down Arrow 20"/>
          <p:cNvSpPr>
            <a:spLocks noChangeArrowheads="1"/>
          </p:cNvSpPr>
          <p:nvPr/>
        </p:nvSpPr>
        <p:spPr bwMode="auto">
          <a:xfrm>
            <a:off x="1258888" y="4005263"/>
            <a:ext cx="576262" cy="215900"/>
          </a:xfrm>
          <a:prstGeom prst="downArrow">
            <a:avLst>
              <a:gd name="adj1" fmla="val 50000"/>
              <a:gd name="adj2" fmla="val 50000"/>
            </a:avLst>
          </a:prstGeom>
          <a:solidFill>
            <a:srgbClr val="C00000">
              <a:alpha val="79999"/>
            </a:srgbClr>
          </a:solidFill>
          <a:ln w="9525" algn="ctr">
            <a:noFill/>
            <a:round/>
            <a:headEnd/>
            <a:tailEnd/>
          </a:ln>
        </p:spPr>
        <p:txBody>
          <a:bodyPr anchor="ctr"/>
          <a:lstStyle/>
          <a:p>
            <a:pPr marL="3175"/>
            <a:endParaRPr lang="en-US"/>
          </a:p>
        </p:txBody>
      </p:sp>
      <p:sp>
        <p:nvSpPr>
          <p:cNvPr id="31776" name="Down Arrow 21"/>
          <p:cNvSpPr>
            <a:spLocks noChangeArrowheads="1"/>
          </p:cNvSpPr>
          <p:nvPr/>
        </p:nvSpPr>
        <p:spPr bwMode="auto">
          <a:xfrm>
            <a:off x="4356100" y="4005263"/>
            <a:ext cx="576263" cy="215900"/>
          </a:xfrm>
          <a:prstGeom prst="downArrow">
            <a:avLst>
              <a:gd name="adj1" fmla="val 50000"/>
              <a:gd name="adj2" fmla="val 50000"/>
            </a:avLst>
          </a:prstGeom>
          <a:solidFill>
            <a:srgbClr val="C00000">
              <a:alpha val="79999"/>
            </a:srgbClr>
          </a:solidFill>
          <a:ln w="9525" algn="ctr">
            <a:noFill/>
            <a:round/>
            <a:headEnd/>
            <a:tailEnd/>
          </a:ln>
        </p:spPr>
        <p:txBody>
          <a:bodyPr anchor="ctr"/>
          <a:lstStyle/>
          <a:p>
            <a:pPr marL="3175"/>
            <a:endParaRPr lang="en-US"/>
          </a:p>
        </p:txBody>
      </p:sp>
      <p:sp>
        <p:nvSpPr>
          <p:cNvPr id="31777" name="Down Arrow 22"/>
          <p:cNvSpPr>
            <a:spLocks noChangeArrowheads="1"/>
          </p:cNvSpPr>
          <p:nvPr/>
        </p:nvSpPr>
        <p:spPr bwMode="auto">
          <a:xfrm>
            <a:off x="7164388" y="4005263"/>
            <a:ext cx="576262" cy="215900"/>
          </a:xfrm>
          <a:prstGeom prst="downArrow">
            <a:avLst>
              <a:gd name="adj1" fmla="val 50000"/>
              <a:gd name="adj2" fmla="val 50000"/>
            </a:avLst>
          </a:prstGeom>
          <a:solidFill>
            <a:srgbClr val="C00000">
              <a:alpha val="79999"/>
            </a:srgbClr>
          </a:solidFill>
          <a:ln w="9525" algn="ctr">
            <a:noFill/>
            <a:round/>
            <a:headEnd/>
            <a:tailEnd/>
          </a:ln>
        </p:spPr>
        <p:txBody>
          <a:bodyPr anchor="ctr"/>
          <a:lstStyle/>
          <a:p>
            <a:pPr marL="3175"/>
            <a:endParaRPr lang="en-US"/>
          </a:p>
        </p:txBody>
      </p:sp>
      <p:sp>
        <p:nvSpPr>
          <p:cNvPr id="25" name="Rectangle 4"/>
          <p:cNvSpPr>
            <a:spLocks noChangeArrowheads="1"/>
          </p:cNvSpPr>
          <p:nvPr/>
        </p:nvSpPr>
        <p:spPr bwMode="auto">
          <a:xfrm>
            <a:off x="6156325" y="4221163"/>
            <a:ext cx="2736850" cy="2447925"/>
          </a:xfrm>
          <a:prstGeom prst="rect">
            <a:avLst/>
          </a:prstGeom>
          <a:solidFill>
            <a:schemeClr val="accent1"/>
          </a:solidFill>
          <a:ln w="9525">
            <a:solidFill>
              <a:srgbClr val="000000"/>
            </a:solidFill>
            <a:miter lim="800000"/>
            <a:headEnd/>
            <a:tailEnd/>
          </a:ln>
          <a:effectLst/>
        </p:spPr>
        <p:txBody>
          <a:bodyPr lIns="90488" tIns="44450" rIns="90488" bIns="44450" anchor="ctr"/>
          <a:lstStyle/>
          <a:p>
            <a:pPr algn="just" eaLnBrk="0" hangingPunct="0">
              <a:buFontTx/>
              <a:buChar char="-"/>
              <a:defRPr/>
            </a:pPr>
            <a:r>
              <a:rPr lang="en-US" sz="1400" dirty="0">
                <a:solidFill>
                  <a:schemeClr val="accent2"/>
                </a:solidFill>
                <a:latin typeface="+mn-lt"/>
              </a:rPr>
              <a:t> </a:t>
            </a:r>
            <a:r>
              <a:rPr lang="fr-FR" sz="1400" dirty="0" smtClean="0">
                <a:solidFill>
                  <a:schemeClr val="accent2"/>
                </a:solidFill>
                <a:latin typeface="+mn-lt"/>
              </a:rPr>
              <a:t>L’évaluation des VF n’est pas une condition préalable. Approche prospective au moment de l’engagement avec le PP: opportunité-risques intervenir/non-intervention  . </a:t>
            </a:r>
          </a:p>
          <a:p>
            <a:pPr algn="just" eaLnBrk="0" hangingPunct="0">
              <a:defRPr/>
            </a:pPr>
            <a:r>
              <a:rPr lang="fr-FR" sz="1400" dirty="0" smtClean="0">
                <a:solidFill>
                  <a:schemeClr val="accent2"/>
                </a:solidFill>
                <a:latin typeface="+mn-lt"/>
              </a:rPr>
              <a:t>- Evaluation/roadmap (identification)+CSGR et consultation continue du CPAB </a:t>
            </a:r>
            <a:endParaRPr lang="fr-FR" sz="1400" dirty="0">
              <a:solidFill>
                <a:schemeClr val="accent2"/>
              </a:solidFill>
              <a:latin typeface="+mn-lt"/>
            </a:endParaRPr>
          </a:p>
        </p:txBody>
      </p:sp>
      <p:sp>
        <p:nvSpPr>
          <p:cNvPr id="31779" name="Rectangle 15"/>
          <p:cNvSpPr>
            <a:spLocks noChangeArrowheads="1"/>
          </p:cNvSpPr>
          <p:nvPr/>
        </p:nvSpPr>
        <p:spPr bwMode="auto">
          <a:xfrm>
            <a:off x="3203575" y="5229225"/>
            <a:ext cx="2808288" cy="1439863"/>
          </a:xfrm>
          <a:prstGeom prst="rect">
            <a:avLst/>
          </a:prstGeom>
          <a:noFill/>
          <a:ln w="9525">
            <a:noFill/>
            <a:miter lim="800000"/>
            <a:headEnd/>
            <a:tailEnd/>
          </a:ln>
        </p:spPr>
        <p:txBody>
          <a:bodyPr anchor="ctr"/>
          <a:lstStyle/>
          <a:p>
            <a:pPr marL="3175"/>
            <a:endParaRPr lang="en-US"/>
          </a:p>
        </p:txBody>
      </p:sp>
      <p:sp>
        <p:nvSpPr>
          <p:cNvPr id="31780" name="Rectangle 19"/>
          <p:cNvSpPr>
            <a:spLocks noChangeArrowheads="1"/>
          </p:cNvSpPr>
          <p:nvPr/>
        </p:nvSpPr>
        <p:spPr bwMode="auto">
          <a:xfrm>
            <a:off x="3276600" y="5300663"/>
            <a:ext cx="2735263" cy="1490662"/>
          </a:xfrm>
          <a:prstGeom prst="rect">
            <a:avLst/>
          </a:prstGeom>
          <a:noFill/>
          <a:ln w="9525">
            <a:noFill/>
            <a:miter lim="800000"/>
            <a:headEnd/>
            <a:tailEnd/>
          </a:ln>
        </p:spPr>
        <p:txBody>
          <a:bodyPr anchor="ctr"/>
          <a:lstStyle/>
          <a:p>
            <a:pPr marL="3175"/>
            <a:r>
              <a:rPr lang="fr-BE"/>
              <a:t>gggg</a:t>
            </a:r>
            <a:endParaRPr lang="en-GB"/>
          </a:p>
        </p:txBody>
      </p:sp>
      <p:sp>
        <p:nvSpPr>
          <p:cNvPr id="27" name="Rectangle 4"/>
          <p:cNvSpPr>
            <a:spLocks noChangeArrowheads="1"/>
          </p:cNvSpPr>
          <p:nvPr/>
        </p:nvSpPr>
        <p:spPr bwMode="auto">
          <a:xfrm>
            <a:off x="3203575" y="4221163"/>
            <a:ext cx="2808288" cy="2447925"/>
          </a:xfrm>
          <a:prstGeom prst="rect">
            <a:avLst/>
          </a:prstGeom>
          <a:solidFill>
            <a:schemeClr val="accent1"/>
          </a:solidFill>
          <a:ln w="9525">
            <a:solidFill>
              <a:srgbClr val="000000"/>
            </a:solidFill>
            <a:miter lim="800000"/>
            <a:headEnd/>
            <a:tailEnd/>
          </a:ln>
          <a:effectLst/>
        </p:spPr>
        <p:txBody>
          <a:bodyPr lIns="90488" tIns="44450" rIns="90488" bIns="44450" anchor="ctr"/>
          <a:lstStyle/>
          <a:p>
            <a:pPr algn="just" eaLnBrk="0" hangingPunct="0">
              <a:defRPr/>
            </a:pPr>
            <a:endParaRPr lang="en-US" sz="1400" dirty="0">
              <a:latin typeface="+mn-lt"/>
            </a:endParaRPr>
          </a:p>
          <a:p>
            <a:pPr eaLnBrk="0" hangingPunct="0">
              <a:defRPr/>
            </a:pPr>
            <a:r>
              <a:rPr lang="en-US" sz="1400" dirty="0">
                <a:solidFill>
                  <a:schemeClr val="accent2"/>
                </a:solidFill>
                <a:latin typeface="+mn-lt"/>
              </a:rPr>
              <a:t>- </a:t>
            </a:r>
            <a:r>
              <a:rPr lang="fr-FR" sz="1400" dirty="0" smtClean="0">
                <a:solidFill>
                  <a:schemeClr val="accent2"/>
                </a:solidFill>
                <a:latin typeface="+mn-lt"/>
              </a:rPr>
              <a:t>Les VF comptent mais pas de pré requis.</a:t>
            </a:r>
          </a:p>
          <a:p>
            <a:pPr eaLnBrk="0" hangingPunct="0">
              <a:buFontTx/>
              <a:buChar char="-"/>
              <a:defRPr/>
            </a:pPr>
            <a:r>
              <a:rPr lang="fr-FR" sz="1400" dirty="0" smtClean="0">
                <a:solidFill>
                  <a:schemeClr val="accent2"/>
                </a:solidFill>
                <a:latin typeface="+mn-lt"/>
              </a:rPr>
              <a:t>Evaluation attachement au VF du PP à travers le CSGR durant les phases identification, formulation et </a:t>
            </a:r>
          </a:p>
          <a:p>
            <a:pPr eaLnBrk="0" hangingPunct="0">
              <a:defRPr/>
            </a:pPr>
            <a:r>
              <a:rPr lang="fr-FR" sz="1400" dirty="0" smtClean="0">
                <a:solidFill>
                  <a:schemeClr val="accent2"/>
                </a:solidFill>
                <a:latin typeface="+mn-lt"/>
              </a:rPr>
              <a:t>mise en œuvre.</a:t>
            </a:r>
          </a:p>
          <a:p>
            <a:pPr algn="just" eaLnBrk="0" hangingPunct="0">
              <a:buFontTx/>
              <a:buChar char="-"/>
              <a:defRPr/>
            </a:pPr>
            <a:r>
              <a:rPr lang="fr-FR" sz="1400" dirty="0" smtClean="0">
                <a:solidFill>
                  <a:schemeClr val="accent2"/>
                </a:solidFill>
                <a:latin typeface="+mn-lt"/>
              </a:rPr>
              <a:t>Consultation du CPAB si forte détérioration/risques élevés en matière de gouvernance politique/VF.</a:t>
            </a:r>
          </a:p>
          <a:p>
            <a:pPr algn="just" eaLnBrk="0" hangingPunct="0">
              <a:defRPr/>
            </a:pPr>
            <a:endParaRPr lang="en-US" sz="1400" b="1" dirty="0"/>
          </a:p>
        </p:txBody>
      </p:sp>
      <p:graphicFrame>
        <p:nvGraphicFramePr>
          <p:cNvPr id="28" name="Table 27"/>
          <p:cNvGraphicFramePr>
            <a:graphicFrameLocks noGrp="1"/>
          </p:cNvGraphicFramePr>
          <p:nvPr/>
        </p:nvGraphicFramePr>
        <p:xfrm>
          <a:off x="179388" y="4221163"/>
          <a:ext cx="2880320" cy="2376264"/>
        </p:xfrm>
        <a:graphic>
          <a:graphicData uri="http://schemas.openxmlformats.org/drawingml/2006/table">
            <a:tbl>
              <a:tblPr/>
              <a:tblGrid>
                <a:gridCol w="2880320"/>
              </a:tblGrid>
              <a:tr h="2376264">
                <a:tc>
                  <a:txBody>
                    <a:bodyPr/>
                    <a:lstStyle/>
                    <a:p>
                      <a:pPr algn="just" eaLnBrk="0" hangingPunct="0">
                        <a:lnSpc>
                          <a:spcPct val="100000"/>
                        </a:lnSpc>
                        <a:buFontTx/>
                        <a:buChar char="-"/>
                      </a:pPr>
                      <a:r>
                        <a:rPr lang="fr-FR" sz="1400" noProof="0" dirty="0" smtClean="0">
                          <a:solidFill>
                            <a:schemeClr val="accent2"/>
                          </a:solidFill>
                          <a:latin typeface="+mn-lt"/>
                          <a:ea typeface="Verdana" pitchFamily="34" charset="0"/>
                          <a:cs typeface="Verdana" pitchFamily="34" charset="0"/>
                        </a:rPr>
                        <a:t>Besoin d’une évaluation positive de l’engagement du PP envers les VF: c’est une</a:t>
                      </a:r>
                      <a:r>
                        <a:rPr lang="fr-FR" sz="1400" baseline="0" noProof="0" dirty="0" smtClean="0">
                          <a:solidFill>
                            <a:schemeClr val="accent2"/>
                          </a:solidFill>
                          <a:latin typeface="+mn-lt"/>
                          <a:ea typeface="Verdana" pitchFamily="34" charset="0"/>
                          <a:cs typeface="Verdana" pitchFamily="34" charset="0"/>
                        </a:rPr>
                        <a:t> </a:t>
                      </a:r>
                      <a:r>
                        <a:rPr lang="fr-FR" sz="1400" b="1" u="sng" baseline="0" noProof="0" dirty="0" smtClean="0">
                          <a:solidFill>
                            <a:schemeClr val="accent2"/>
                          </a:solidFill>
                          <a:latin typeface="+mn-lt"/>
                          <a:ea typeface="Verdana" pitchFamily="34" charset="0"/>
                          <a:cs typeface="Verdana" pitchFamily="34" charset="0"/>
                        </a:rPr>
                        <a:t>condition préalable</a:t>
                      </a:r>
                      <a:r>
                        <a:rPr lang="fr-FR" sz="1400" baseline="0" noProof="0" dirty="0" smtClean="0">
                          <a:solidFill>
                            <a:schemeClr val="accent2"/>
                          </a:solidFill>
                          <a:latin typeface="+mn-lt"/>
                          <a:ea typeface="Verdana" pitchFamily="34" charset="0"/>
                          <a:cs typeface="Verdana" pitchFamily="34" charset="0"/>
                        </a:rPr>
                        <a:t>. </a:t>
                      </a:r>
                      <a:endParaRPr lang="fr-FR" sz="1400" u="sng" noProof="0" dirty="0" smtClean="0">
                        <a:solidFill>
                          <a:schemeClr val="accent2"/>
                        </a:solidFill>
                        <a:latin typeface="+mn-lt"/>
                        <a:ea typeface="Verdana" pitchFamily="34" charset="0"/>
                        <a:cs typeface="Verdana" pitchFamily="34" charset="0"/>
                      </a:endParaRPr>
                    </a:p>
                    <a:p>
                      <a:pPr algn="just" eaLnBrk="0" hangingPunct="0">
                        <a:lnSpc>
                          <a:spcPct val="100000"/>
                        </a:lnSpc>
                        <a:buFontTx/>
                        <a:buChar char="-"/>
                      </a:pPr>
                      <a:r>
                        <a:rPr lang="fr-FR" sz="1400" noProof="0" dirty="0" smtClean="0">
                          <a:solidFill>
                            <a:schemeClr val="accent2"/>
                          </a:solidFill>
                          <a:latin typeface="+mn-lt"/>
                          <a:ea typeface="Verdana" pitchFamily="34" charset="0"/>
                          <a:cs typeface="Verdana" pitchFamily="34" charset="0"/>
                        </a:rPr>
                        <a:t> Evaluation</a:t>
                      </a:r>
                      <a:r>
                        <a:rPr lang="fr-FR" sz="1400" baseline="0" noProof="0" dirty="0" smtClean="0">
                          <a:solidFill>
                            <a:schemeClr val="accent2"/>
                          </a:solidFill>
                          <a:latin typeface="+mn-lt"/>
                          <a:ea typeface="Verdana" pitchFamily="34" charset="0"/>
                          <a:cs typeface="Verdana" pitchFamily="34" charset="0"/>
                        </a:rPr>
                        <a:t> faite durant la phase de programmation et soumise au CPAB</a:t>
                      </a:r>
                    </a:p>
                    <a:p>
                      <a:pPr algn="just" eaLnBrk="0" hangingPunct="0">
                        <a:lnSpc>
                          <a:spcPct val="100000"/>
                        </a:lnSpc>
                        <a:buFontTx/>
                        <a:buChar char="-"/>
                      </a:pPr>
                      <a:r>
                        <a:rPr lang="fr-FR" sz="1400" noProof="0" dirty="0" smtClean="0">
                          <a:solidFill>
                            <a:schemeClr val="accent2"/>
                          </a:solidFill>
                          <a:latin typeface="+mn-lt"/>
                          <a:ea typeface="Verdana" pitchFamily="34" charset="0"/>
                          <a:cs typeface="Verdana" pitchFamily="34" charset="0"/>
                        </a:rPr>
                        <a:t> Suivi durant la formulation et la mise en </a:t>
                      </a:r>
                      <a:r>
                        <a:rPr lang="fr-FR" sz="1400" b="0" noProof="0" dirty="0" smtClean="0">
                          <a:solidFill>
                            <a:schemeClr val="accent2"/>
                          </a:solidFill>
                          <a:latin typeface="+mn-lt"/>
                          <a:ea typeface="Verdana" pitchFamily="34" charset="0"/>
                          <a:cs typeface="Verdana" pitchFamily="34" charset="0"/>
                        </a:rPr>
                        <a:t>œuvre</a:t>
                      </a:r>
                      <a:r>
                        <a:rPr lang="fr-FR" sz="1400" noProof="0" dirty="0" smtClean="0">
                          <a:solidFill>
                            <a:schemeClr val="accent2"/>
                          </a:solidFill>
                          <a:latin typeface="+mn-lt"/>
                          <a:ea typeface="Verdana" pitchFamily="34" charset="0"/>
                          <a:cs typeface="Verdana" pitchFamily="34" charset="0"/>
                        </a:rPr>
                        <a:t> fait à travers le CSGR.</a:t>
                      </a: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solidFill>
                      <a:schemeClr val="accent1"/>
                    </a:solidFill>
                  </a:tcPr>
                </a:tc>
              </a:tr>
            </a:tbl>
          </a:graphicData>
        </a:graphic>
      </p:graphicFrame>
      <p:sp>
        <p:nvSpPr>
          <p:cNvPr id="18" name="Slide Number Placeholder 17"/>
          <p:cNvSpPr>
            <a:spLocks noGrp="1"/>
          </p:cNvSpPr>
          <p:nvPr>
            <p:ph type="sldNum" sz="quarter" idx="12"/>
          </p:nvPr>
        </p:nvSpPr>
        <p:spPr/>
        <p:txBody>
          <a:bodyPr/>
          <a:lstStyle/>
          <a:p>
            <a:fld id="{67B52376-05C3-49F6-9F29-C997789D0F0A}" type="slidenum">
              <a:rPr lang="en-GB" smtClean="0"/>
              <a:pPr/>
              <a:t>47</a:t>
            </a:fld>
            <a:endParaRPr lang="en-GB"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8313" y="1196975"/>
            <a:ext cx="8280400" cy="576263"/>
          </a:xfrm>
        </p:spPr>
        <p:txBody>
          <a:bodyPr/>
          <a:lstStyle/>
          <a:p>
            <a:pPr algn="ctr" eaLnBrk="1" hangingPunct="1">
              <a:defRPr/>
            </a:pPr>
            <a:r>
              <a:rPr lang="fr-FR" sz="2400" dirty="0" err="1" smtClean="0"/>
              <a:t>Sequençage</a:t>
            </a:r>
            <a:r>
              <a:rPr lang="fr-FR" sz="2400" dirty="0" smtClean="0"/>
              <a:t> de l’évaluation des VF</a:t>
            </a:r>
            <a:endParaRPr lang="fr-FR" sz="2400" dirty="0" smtClean="0">
              <a:solidFill>
                <a:schemeClr val="accent6"/>
              </a:solidFill>
            </a:endParaRPr>
          </a:p>
        </p:txBody>
      </p:sp>
      <p:sp>
        <p:nvSpPr>
          <p:cNvPr id="18435" name="Rectangle 3"/>
          <p:cNvSpPr>
            <a:spLocks noGrp="1" noChangeArrowheads="1"/>
          </p:cNvSpPr>
          <p:nvPr>
            <p:ph idx="1"/>
          </p:nvPr>
        </p:nvSpPr>
        <p:spPr>
          <a:xfrm>
            <a:off x="107950" y="1700213"/>
            <a:ext cx="8712200" cy="4897437"/>
          </a:xfrm>
        </p:spPr>
        <p:txBody>
          <a:bodyPr/>
          <a:lstStyle/>
          <a:p>
            <a:pPr marL="933450" lvl="1" indent="-476250" algn="just" eaLnBrk="1" hangingPunct="1">
              <a:lnSpc>
                <a:spcPct val="130000"/>
              </a:lnSpc>
              <a:spcBef>
                <a:spcPct val="0"/>
              </a:spcBef>
              <a:spcAft>
                <a:spcPts val="0"/>
              </a:spcAft>
              <a:buClrTx/>
              <a:buFont typeface="Wingdings" pitchFamily="2" charset="2"/>
              <a:buChar char="§"/>
              <a:defRPr/>
            </a:pPr>
            <a:r>
              <a:rPr lang="en-GB" sz="1600" u="sng" dirty="0" smtClean="0">
                <a:solidFill>
                  <a:schemeClr val="accent6"/>
                </a:solidFill>
              </a:rPr>
              <a:t>CBGD</a:t>
            </a:r>
            <a:r>
              <a:rPr lang="en-GB" sz="1600" b="0" dirty="0" smtClean="0">
                <a:solidFill>
                  <a:schemeClr val="accent6"/>
                </a:solidFill>
              </a:rPr>
              <a:t>: </a:t>
            </a:r>
            <a:r>
              <a:rPr lang="fr-FR" sz="1600" b="0" dirty="0" smtClean="0">
                <a:solidFill>
                  <a:schemeClr val="accent6"/>
                </a:solidFill>
              </a:rPr>
              <a:t>Brève évaluation (4/5 pp max) de la Délégation (consultation avec EEAS et DEVCO) au stade de la programmation puis un résumé au sein des fiches d’identification</a:t>
            </a:r>
            <a:r>
              <a:rPr lang="fr-FR" sz="1600" b="0" dirty="0" smtClean="0">
                <a:solidFill>
                  <a:schemeClr val="accent6"/>
                </a:solidFill>
              </a:rPr>
              <a:t> &amp; d’</a:t>
            </a:r>
            <a:r>
              <a:rPr lang="fr-FR" sz="1600" b="0" dirty="0" smtClean="0">
                <a:solidFill>
                  <a:schemeClr val="accent6"/>
                </a:solidFill>
              </a:rPr>
              <a:t>action. </a:t>
            </a:r>
            <a:r>
              <a:rPr lang="fr-FR" sz="1600" kern="1200" dirty="0" smtClean="0">
                <a:solidFill>
                  <a:schemeClr val="tx1"/>
                </a:solidFill>
              </a:rPr>
              <a:t>Soumission au CPAB pour avis et accord</a:t>
            </a:r>
            <a:r>
              <a:rPr lang="fr-FR" sz="1600" b="0" kern="1200" dirty="0" smtClean="0">
                <a:solidFill>
                  <a:schemeClr val="tx1"/>
                </a:solidFill>
              </a:rPr>
              <a:t>. Suivi dans le contexte du CSGR.</a:t>
            </a:r>
            <a:endParaRPr lang="fr-FR" sz="1600" b="0" dirty="0" smtClean="0">
              <a:solidFill>
                <a:schemeClr val="accent6"/>
              </a:solidFill>
            </a:endParaRPr>
          </a:p>
          <a:p>
            <a:pPr marL="933450" lvl="1" indent="-476250" algn="just" eaLnBrk="1" hangingPunct="1">
              <a:lnSpc>
                <a:spcPct val="130000"/>
              </a:lnSpc>
              <a:spcBef>
                <a:spcPct val="0"/>
              </a:spcBef>
              <a:spcAft>
                <a:spcPts val="0"/>
              </a:spcAft>
              <a:buClrTx/>
              <a:buFont typeface="Wingdings" pitchFamily="2" charset="2"/>
              <a:buChar char="§"/>
              <a:defRPr/>
            </a:pPr>
            <a:r>
              <a:rPr lang="fr-FR" sz="1600" u="sng" dirty="0" smtClean="0">
                <a:solidFill>
                  <a:schemeClr val="accent6"/>
                </a:solidFill>
              </a:rPr>
              <a:t>CRS</a:t>
            </a:r>
            <a:r>
              <a:rPr lang="fr-FR" b="0" dirty="0" smtClean="0">
                <a:solidFill>
                  <a:schemeClr val="accent6"/>
                </a:solidFill>
              </a:rPr>
              <a:t>:  </a:t>
            </a:r>
            <a:r>
              <a:rPr lang="fr-FR" sz="1600" b="0" dirty="0" smtClean="0">
                <a:solidFill>
                  <a:schemeClr val="tx1"/>
                </a:solidFill>
              </a:rPr>
              <a:t>Evaluation des VF dans le contexte du CSGR </a:t>
            </a:r>
            <a:r>
              <a:rPr lang="fr-FR" sz="1600" b="0" dirty="0" smtClean="0">
                <a:solidFill>
                  <a:schemeClr val="tx1"/>
                </a:solidFill>
              </a:rPr>
              <a:t>(</a:t>
            </a:r>
            <a:r>
              <a:rPr lang="fr-FR" sz="1600" b="0" dirty="0" smtClean="0">
                <a:solidFill>
                  <a:schemeClr val="tx1"/>
                </a:solidFill>
              </a:rPr>
              <a:t>catégorie des risques politiques</a:t>
            </a:r>
            <a:r>
              <a:rPr lang="fr-FR" sz="1600" b="0" dirty="0" smtClean="0">
                <a:solidFill>
                  <a:schemeClr val="tx1"/>
                </a:solidFill>
              </a:rPr>
              <a:t>) durant</a:t>
            </a:r>
            <a:r>
              <a:rPr lang="fr-FR" sz="1600" b="0" dirty="0" smtClean="0">
                <a:solidFill>
                  <a:schemeClr val="tx1"/>
                </a:solidFill>
              </a:rPr>
              <a:t> les stades d’</a:t>
            </a:r>
            <a:r>
              <a:rPr lang="fr-FR" sz="1600" b="0" dirty="0" smtClean="0">
                <a:solidFill>
                  <a:schemeClr val="tx1"/>
                </a:solidFill>
              </a:rPr>
              <a:t>identification et de formulation. </a:t>
            </a:r>
            <a:r>
              <a:rPr lang="fr-FR" sz="1600" kern="1200" dirty="0" smtClean="0">
                <a:solidFill>
                  <a:schemeClr val="tx1"/>
                </a:solidFill>
              </a:rPr>
              <a:t>Soumission au CPAB pour avis et accord (risques substantiels/élevés).</a:t>
            </a:r>
            <a:endParaRPr lang="fr-FR" sz="1600" b="0" dirty="0" smtClean="0">
              <a:solidFill>
                <a:schemeClr val="tx1"/>
              </a:solidFill>
            </a:endParaRPr>
          </a:p>
          <a:p>
            <a:pPr marL="933450" lvl="1" indent="-476250" algn="just" eaLnBrk="1" hangingPunct="1">
              <a:lnSpc>
                <a:spcPct val="130000"/>
              </a:lnSpc>
              <a:spcBef>
                <a:spcPct val="0"/>
              </a:spcBef>
              <a:spcAft>
                <a:spcPts val="0"/>
              </a:spcAft>
              <a:buClrTx/>
              <a:buFont typeface="Wingdings" pitchFamily="2" charset="2"/>
              <a:buChar char="§"/>
              <a:defRPr/>
            </a:pPr>
            <a:r>
              <a:rPr lang="fr-FR" sz="1600" u="sng" dirty="0" smtClean="0">
                <a:solidFill>
                  <a:schemeClr val="accent2"/>
                </a:solidFill>
              </a:rPr>
              <a:t>CCAE</a:t>
            </a:r>
            <a:r>
              <a:rPr lang="fr-FR" sz="1600" b="0" dirty="0" smtClean="0">
                <a:solidFill>
                  <a:schemeClr val="tx1"/>
                </a:solidFill>
              </a:rPr>
              <a:t>: Evaluation des FV dans le contexte du CSGR durant les stades d’identification (« </a:t>
            </a:r>
            <a:r>
              <a:rPr lang="fr-FR" sz="1600" b="0" dirty="0" err="1" smtClean="0">
                <a:solidFill>
                  <a:schemeClr val="tx1"/>
                </a:solidFill>
              </a:rPr>
              <a:t>roadmap</a:t>
            </a:r>
            <a:r>
              <a:rPr lang="fr-FR" sz="1600" b="0" dirty="0" smtClean="0">
                <a:solidFill>
                  <a:schemeClr val="tx1"/>
                </a:solidFill>
              </a:rPr>
              <a:t> ») et de formulation. </a:t>
            </a:r>
            <a:r>
              <a:rPr lang="fr-FR" sz="1600" kern="1200" dirty="0" smtClean="0">
                <a:solidFill>
                  <a:schemeClr val="tx1"/>
                </a:solidFill>
              </a:rPr>
              <a:t>Soumission au CPAB pour avis et </a:t>
            </a:r>
            <a:r>
              <a:rPr lang="fr-FR" sz="1600" kern="1200" dirty="0" smtClean="0">
                <a:solidFill>
                  <a:schemeClr val="tx1"/>
                </a:solidFill>
              </a:rPr>
              <a:t>validation.</a:t>
            </a:r>
            <a:endParaRPr lang="fr-FR" sz="1600" dirty="0" smtClean="0">
              <a:solidFill>
                <a:schemeClr val="tx1"/>
              </a:solidFill>
            </a:endParaRPr>
          </a:p>
          <a:p>
            <a:pPr marL="1333500" lvl="2" indent="-476250" algn="just" eaLnBrk="1" hangingPunct="1">
              <a:lnSpc>
                <a:spcPct val="130000"/>
              </a:lnSpc>
              <a:spcBef>
                <a:spcPct val="0"/>
              </a:spcBef>
              <a:spcAft>
                <a:spcPts val="0"/>
              </a:spcAft>
              <a:defRPr/>
            </a:pPr>
            <a:endParaRPr lang="fr-FR" sz="1000" dirty="0" smtClean="0">
              <a:solidFill>
                <a:schemeClr val="tx1"/>
              </a:solidFill>
            </a:endParaRPr>
          </a:p>
          <a:p>
            <a:pPr marL="1333500" lvl="2" indent="-476250" algn="just" eaLnBrk="1" hangingPunct="1">
              <a:lnSpc>
                <a:spcPct val="130000"/>
              </a:lnSpc>
              <a:spcBef>
                <a:spcPct val="0"/>
              </a:spcBef>
              <a:spcAft>
                <a:spcPts val="0"/>
              </a:spcAft>
              <a:buFont typeface="Wingdings" pitchFamily="2" charset="2"/>
              <a:buChar char="Ø"/>
              <a:defRPr/>
            </a:pPr>
            <a:r>
              <a:rPr lang="fr-FR" b="1" dirty="0" smtClean="0">
                <a:solidFill>
                  <a:srgbClr val="C00000"/>
                </a:solidFill>
                <a:sym typeface="MS Reference Specialty"/>
              </a:rPr>
              <a:t>Dans la cas des CCAE &amp; CRS, le CPAB devra mettre en balance risques avec  conséquences de non-intervention/nécessité de veiller aux services publiques de base à la population.</a:t>
            </a:r>
            <a:endParaRPr lang="fr-FR" b="1" dirty="0" smtClean="0">
              <a:solidFill>
                <a:srgbClr val="C00000"/>
              </a:solidFill>
            </a:endParaRPr>
          </a:p>
          <a:p>
            <a:pPr marL="933450" lvl="1" indent="-476250" algn="just" eaLnBrk="1" hangingPunct="1">
              <a:lnSpc>
                <a:spcPct val="130000"/>
              </a:lnSpc>
              <a:spcBef>
                <a:spcPct val="0"/>
              </a:spcBef>
              <a:spcAft>
                <a:spcPts val="0"/>
              </a:spcAft>
              <a:buFont typeface="Wingdings" pitchFamily="2" charset="2"/>
              <a:buChar char="§"/>
              <a:defRPr/>
            </a:pPr>
            <a:endParaRPr lang="en-GB" b="0" dirty="0" smtClean="0">
              <a:solidFill>
                <a:schemeClr val="accent6"/>
              </a:solidFill>
            </a:endParaRPr>
          </a:p>
          <a:p>
            <a:pPr marL="933450" lvl="1" indent="-476250" algn="just" eaLnBrk="1" hangingPunct="1">
              <a:lnSpc>
                <a:spcPct val="130000"/>
              </a:lnSpc>
              <a:spcBef>
                <a:spcPct val="0"/>
              </a:spcBef>
              <a:spcAft>
                <a:spcPts val="0"/>
              </a:spcAft>
              <a:buFont typeface="Wingdings" pitchFamily="2" charset="2"/>
              <a:buChar char="§"/>
              <a:defRPr/>
            </a:pPr>
            <a:endParaRPr lang="en-GB" b="0" dirty="0" smtClean="0">
              <a:solidFill>
                <a:schemeClr val="accent6"/>
              </a:solidFill>
            </a:endParaRPr>
          </a:p>
        </p:txBody>
      </p:sp>
      <p:sp>
        <p:nvSpPr>
          <p:cNvPr id="32773" name="Cloud Callout 5"/>
          <p:cNvSpPr>
            <a:spLocks noChangeArrowheads="1"/>
          </p:cNvSpPr>
          <p:nvPr/>
        </p:nvSpPr>
        <p:spPr bwMode="auto">
          <a:xfrm>
            <a:off x="6300788" y="5373688"/>
            <a:ext cx="1008062" cy="647700"/>
          </a:xfrm>
          <a:prstGeom prst="cloudCallout">
            <a:avLst>
              <a:gd name="adj1" fmla="val -20833"/>
              <a:gd name="adj2" fmla="val 62500"/>
            </a:avLst>
          </a:prstGeom>
          <a:noFill/>
          <a:ln w="9525">
            <a:noFill/>
            <a:round/>
            <a:headEnd/>
            <a:tailEnd/>
          </a:ln>
        </p:spPr>
        <p:txBody>
          <a:bodyPr anchor="ctr"/>
          <a:lstStyle/>
          <a:p>
            <a:pPr marL="3175"/>
            <a:endParaRPr lang="en-US"/>
          </a:p>
        </p:txBody>
      </p:sp>
      <p:sp>
        <p:nvSpPr>
          <p:cNvPr id="32774" name="Right Arrow 10"/>
          <p:cNvSpPr>
            <a:spLocks noChangeArrowheads="1"/>
          </p:cNvSpPr>
          <p:nvPr/>
        </p:nvSpPr>
        <p:spPr bwMode="auto">
          <a:xfrm>
            <a:off x="1042988" y="5949950"/>
            <a:ext cx="979487" cy="484188"/>
          </a:xfrm>
          <a:prstGeom prst="rightArrow">
            <a:avLst>
              <a:gd name="adj1" fmla="val 50000"/>
              <a:gd name="adj2" fmla="val 50105"/>
            </a:avLst>
          </a:prstGeom>
          <a:noFill/>
          <a:ln w="9525">
            <a:noFill/>
            <a:miter lim="800000"/>
            <a:headEnd/>
            <a:tailEnd/>
          </a:ln>
        </p:spPr>
        <p:txBody>
          <a:bodyPr anchor="ctr"/>
          <a:lstStyle/>
          <a:p>
            <a:pPr marL="3175"/>
            <a:endParaRPr lang="en-US"/>
          </a:p>
        </p:txBody>
      </p:sp>
      <p:sp>
        <p:nvSpPr>
          <p:cNvPr id="6" name="Slide Number Placeholder 5"/>
          <p:cNvSpPr>
            <a:spLocks noGrp="1"/>
          </p:cNvSpPr>
          <p:nvPr>
            <p:ph type="sldNum" sz="quarter" idx="12"/>
          </p:nvPr>
        </p:nvSpPr>
        <p:spPr/>
        <p:txBody>
          <a:bodyPr/>
          <a:lstStyle/>
          <a:p>
            <a:fld id="{37B83C0C-BC65-4367-9B8A-060D4801009D}" type="slidenum">
              <a:rPr lang="en-GB" smtClean="0"/>
              <a:pPr/>
              <a:t>48</a:t>
            </a:fld>
            <a:endParaRPr lang="en-GB"/>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8313" y="1196975"/>
            <a:ext cx="8280400" cy="647700"/>
          </a:xfrm>
        </p:spPr>
        <p:txBody>
          <a:bodyPr/>
          <a:lstStyle/>
          <a:p>
            <a:pPr eaLnBrk="1" hangingPunct="1">
              <a:defRPr/>
            </a:pPr>
            <a:r>
              <a:rPr lang="fr-FR" sz="2400" dirty="0" smtClean="0">
                <a:solidFill>
                  <a:schemeClr val="accent6"/>
                </a:solidFill>
              </a:rPr>
              <a:t>CBGD</a:t>
            </a:r>
            <a:r>
              <a:rPr lang="fr-FR" sz="2400" dirty="0" smtClean="0">
                <a:solidFill>
                  <a:schemeClr val="accent6"/>
                </a:solidFill>
              </a:rPr>
              <a:t>: Comment évaluer les </a:t>
            </a:r>
            <a:r>
              <a:rPr lang="en-US" sz="2400" dirty="0" smtClean="0">
                <a:solidFill>
                  <a:schemeClr val="accent6"/>
                </a:solidFill>
              </a:rPr>
              <a:t>VF</a:t>
            </a:r>
            <a:endParaRPr lang="en-US" sz="2400" dirty="0" smtClean="0">
              <a:solidFill>
                <a:schemeClr val="accent6"/>
              </a:solidFill>
            </a:endParaRPr>
          </a:p>
        </p:txBody>
      </p:sp>
      <p:sp>
        <p:nvSpPr>
          <p:cNvPr id="18435" name="Rectangle 3"/>
          <p:cNvSpPr>
            <a:spLocks noGrp="1" noChangeArrowheads="1"/>
          </p:cNvSpPr>
          <p:nvPr>
            <p:ph idx="1"/>
          </p:nvPr>
        </p:nvSpPr>
        <p:spPr>
          <a:xfrm>
            <a:off x="107950" y="1844675"/>
            <a:ext cx="9036050" cy="4608513"/>
          </a:xfrm>
        </p:spPr>
        <p:txBody>
          <a:bodyPr/>
          <a:lstStyle/>
          <a:p>
            <a:pPr marL="933450" lvl="1" indent="-476250" eaLnBrk="1" hangingPunct="1">
              <a:lnSpc>
                <a:spcPct val="130000"/>
              </a:lnSpc>
              <a:spcBef>
                <a:spcPct val="0"/>
              </a:spcBef>
              <a:spcAft>
                <a:spcPts val="0"/>
              </a:spcAft>
              <a:buFontTx/>
              <a:buNone/>
              <a:defRPr/>
            </a:pPr>
            <a:r>
              <a:rPr lang="fr-FR" sz="1800" u="sng" dirty="0" smtClean="0">
                <a:solidFill>
                  <a:schemeClr val="accent6"/>
                </a:solidFill>
              </a:rPr>
              <a:t>Une approche en deux étapes</a:t>
            </a:r>
            <a:r>
              <a:rPr lang="fr-FR" sz="1800" b="0" dirty="0" smtClean="0">
                <a:solidFill>
                  <a:schemeClr val="accent6"/>
                </a:solidFill>
              </a:rPr>
              <a:t>:</a:t>
            </a:r>
          </a:p>
          <a:p>
            <a:pPr marL="933450" lvl="1" indent="-476250" eaLnBrk="1" hangingPunct="1">
              <a:lnSpc>
                <a:spcPct val="130000"/>
              </a:lnSpc>
              <a:spcBef>
                <a:spcPct val="0"/>
              </a:spcBef>
              <a:spcAft>
                <a:spcPts val="0"/>
              </a:spcAft>
              <a:buFontTx/>
              <a:buNone/>
              <a:defRPr/>
            </a:pPr>
            <a:endParaRPr lang="fr-FR" sz="1800" b="0" dirty="0" smtClean="0">
              <a:solidFill>
                <a:schemeClr val="accent6"/>
              </a:solidFill>
            </a:endParaRPr>
          </a:p>
          <a:p>
            <a:pPr marL="933450" lvl="1" indent="-476250" eaLnBrk="1" hangingPunct="1">
              <a:lnSpc>
                <a:spcPct val="130000"/>
              </a:lnSpc>
              <a:spcBef>
                <a:spcPct val="0"/>
              </a:spcBef>
              <a:spcAft>
                <a:spcPts val="0"/>
              </a:spcAft>
              <a:buClrTx/>
              <a:buFont typeface="Wingdings" pitchFamily="2" charset="2"/>
              <a:buChar char="Ø"/>
              <a:defRPr/>
            </a:pPr>
            <a:r>
              <a:rPr lang="fr-FR" sz="1800" u="sng" dirty="0" smtClean="0">
                <a:solidFill>
                  <a:schemeClr val="accent6"/>
                </a:solidFill>
              </a:rPr>
              <a:t>Etape </a:t>
            </a:r>
            <a:r>
              <a:rPr lang="fr-FR" sz="1800" u="sng" dirty="0" smtClean="0">
                <a:solidFill>
                  <a:schemeClr val="accent6"/>
                </a:solidFill>
              </a:rPr>
              <a:t> 1</a:t>
            </a:r>
            <a:r>
              <a:rPr lang="fr-FR" sz="1800" dirty="0" smtClean="0">
                <a:solidFill>
                  <a:schemeClr val="accent6"/>
                </a:solidFill>
              </a:rPr>
              <a:t>:respect des principaux critères de référence relatifs aux VF (enga</a:t>
            </a:r>
            <a:r>
              <a:rPr lang="fr-FR" sz="1800" dirty="0" smtClean="0">
                <a:solidFill>
                  <a:schemeClr val="accent6"/>
                </a:solidFill>
              </a:rPr>
              <a:t>gements internationaux, droit de l’homme, Etat de droit, démocratie…).</a:t>
            </a:r>
            <a:endParaRPr lang="fr-FR" sz="1800" dirty="0" smtClean="0">
              <a:solidFill>
                <a:schemeClr val="accent6"/>
              </a:solidFill>
            </a:endParaRPr>
          </a:p>
          <a:p>
            <a:pPr marL="1333500" lvl="2" indent="-476250" eaLnBrk="1" hangingPunct="1">
              <a:lnSpc>
                <a:spcPct val="130000"/>
              </a:lnSpc>
              <a:spcBef>
                <a:spcPct val="0"/>
              </a:spcBef>
              <a:spcAft>
                <a:spcPts val="0"/>
              </a:spcAft>
              <a:buFont typeface="Wingdings" pitchFamily="2" charset="2"/>
              <a:buChar char="ü"/>
              <a:defRPr/>
            </a:pPr>
            <a:r>
              <a:rPr lang="fr-FR" sz="2000" u="sng" dirty="0" smtClean="0">
                <a:solidFill>
                  <a:srgbClr val="C00000"/>
                </a:solidFill>
              </a:rPr>
              <a:t>Evaluation non satisfaisante/pas éligible – satisfaisante/</a:t>
            </a:r>
            <a:r>
              <a:rPr lang="fr-FR" sz="2000" u="sng" dirty="0" smtClean="0">
                <a:solidFill>
                  <a:srgbClr val="C00000"/>
                </a:solidFill>
              </a:rPr>
              <a:t>é</a:t>
            </a:r>
            <a:r>
              <a:rPr lang="fr-FR" sz="2000" u="sng" dirty="0" smtClean="0">
                <a:solidFill>
                  <a:srgbClr val="C00000"/>
                </a:solidFill>
              </a:rPr>
              <a:t>tape 2</a:t>
            </a:r>
            <a:endParaRPr lang="fr-FR" sz="1800" u="sng" dirty="0" smtClean="0">
              <a:solidFill>
                <a:srgbClr val="C00000"/>
              </a:solidFill>
            </a:endParaRPr>
          </a:p>
          <a:p>
            <a:pPr marL="933450" lvl="1" indent="-476250" eaLnBrk="1" hangingPunct="1">
              <a:lnSpc>
                <a:spcPct val="130000"/>
              </a:lnSpc>
              <a:spcBef>
                <a:spcPct val="0"/>
              </a:spcBef>
              <a:spcAft>
                <a:spcPts val="0"/>
              </a:spcAft>
              <a:buClrTx/>
              <a:buFont typeface="Wingdings" pitchFamily="2" charset="2"/>
              <a:buChar char="Ø"/>
              <a:defRPr/>
            </a:pPr>
            <a:r>
              <a:rPr lang="fr-FR" sz="1800" u="sng" dirty="0" smtClean="0">
                <a:solidFill>
                  <a:schemeClr val="accent6"/>
                </a:solidFill>
              </a:rPr>
              <a:t>Etape 2</a:t>
            </a:r>
            <a:r>
              <a:rPr lang="fr-FR" sz="1800" dirty="0" smtClean="0">
                <a:solidFill>
                  <a:schemeClr val="accent6"/>
                </a:solidFill>
              </a:rPr>
              <a:t>: Analyse plus approfondie suivant </a:t>
            </a:r>
            <a:r>
              <a:rPr lang="fr-FR" sz="1800" dirty="0" err="1" smtClean="0">
                <a:solidFill>
                  <a:schemeClr val="accent6"/>
                </a:solidFill>
              </a:rPr>
              <a:t>uen</a:t>
            </a:r>
            <a:r>
              <a:rPr lang="fr-FR" sz="1800" dirty="0" smtClean="0">
                <a:solidFill>
                  <a:schemeClr val="accent6"/>
                </a:solidFill>
              </a:rPr>
              <a:t> série de questions (réf. annexe 12)</a:t>
            </a:r>
          </a:p>
          <a:p>
            <a:pPr marL="1333500" lvl="2" indent="-476250" eaLnBrk="1" hangingPunct="1">
              <a:lnSpc>
                <a:spcPct val="130000"/>
              </a:lnSpc>
              <a:spcBef>
                <a:spcPct val="0"/>
              </a:spcBef>
              <a:spcAft>
                <a:spcPts val="0"/>
              </a:spcAft>
              <a:buFont typeface="Wingdings" pitchFamily="2" charset="2"/>
              <a:buChar char="Ø"/>
              <a:defRPr/>
            </a:pPr>
            <a:endParaRPr lang="fr-FR" sz="1200" dirty="0" smtClean="0">
              <a:solidFill>
                <a:schemeClr val="accent6"/>
              </a:solidFill>
            </a:endParaRPr>
          </a:p>
          <a:p>
            <a:pPr eaLnBrk="1" hangingPunct="1">
              <a:buFont typeface="Wingdings" pitchFamily="2" charset="2"/>
              <a:buNone/>
              <a:defRPr/>
            </a:pPr>
            <a:r>
              <a:rPr lang="fr-FR" sz="1800" dirty="0" smtClean="0">
                <a:solidFill>
                  <a:schemeClr val="accent6"/>
                </a:solidFill>
              </a:rPr>
              <a:t>	</a:t>
            </a:r>
            <a:r>
              <a:rPr lang="fr-FR" sz="1800" b="1" u="sng" dirty="0" smtClean="0">
                <a:solidFill>
                  <a:schemeClr val="accent6"/>
                </a:solidFill>
              </a:rPr>
              <a:t>Outils d’analyse</a:t>
            </a:r>
            <a:r>
              <a:rPr lang="fr-FR" sz="1800" dirty="0" smtClean="0">
                <a:solidFill>
                  <a:schemeClr val="accent6"/>
                </a:solidFill>
              </a:rPr>
              <a:t>: Analyse politique de la phase de programmation, </a:t>
            </a:r>
            <a:r>
              <a:rPr lang="fr-FR" sz="1800" dirty="0" smtClean="0">
                <a:solidFill>
                  <a:schemeClr val="accent6"/>
                </a:solidFill>
              </a:rPr>
              <a:t>s</a:t>
            </a:r>
            <a:r>
              <a:rPr lang="fr-FR" sz="1800" dirty="0" smtClean="0">
                <a:solidFill>
                  <a:schemeClr val="accent6"/>
                </a:solidFill>
              </a:rPr>
              <a:t>tratégie pays de l’UE relative aux DH, Rapports UE des missions d’observation des élections</a:t>
            </a:r>
            <a:r>
              <a:rPr lang="fr-FR" sz="1800" dirty="0" smtClean="0">
                <a:solidFill>
                  <a:schemeClr val="accent6"/>
                </a:solidFill>
              </a:rPr>
              <a:t>, reportage politique des DUE, Sources NU…</a:t>
            </a:r>
            <a:endParaRPr lang="fr-FR" sz="1800" dirty="0">
              <a:solidFill>
                <a:schemeClr val="accent6"/>
              </a:solidFill>
            </a:endParaRPr>
          </a:p>
        </p:txBody>
      </p:sp>
      <p:sp>
        <p:nvSpPr>
          <p:cNvPr id="33797" name="Cloud Callout 5"/>
          <p:cNvSpPr>
            <a:spLocks noChangeArrowheads="1"/>
          </p:cNvSpPr>
          <p:nvPr/>
        </p:nvSpPr>
        <p:spPr bwMode="auto">
          <a:xfrm>
            <a:off x="6372225" y="5445125"/>
            <a:ext cx="1008063" cy="647700"/>
          </a:xfrm>
          <a:prstGeom prst="cloudCallout">
            <a:avLst>
              <a:gd name="adj1" fmla="val -20833"/>
              <a:gd name="adj2" fmla="val 62500"/>
            </a:avLst>
          </a:prstGeom>
          <a:noFill/>
          <a:ln w="9525">
            <a:noFill/>
            <a:round/>
            <a:headEnd/>
            <a:tailEnd/>
          </a:ln>
        </p:spPr>
        <p:txBody>
          <a:bodyPr anchor="ctr"/>
          <a:lstStyle/>
          <a:p>
            <a:pPr marL="3175"/>
            <a:endParaRPr lang="en-US"/>
          </a:p>
        </p:txBody>
      </p:sp>
      <p:sp>
        <p:nvSpPr>
          <p:cNvPr id="33798" name="Isosceles Triangle 6"/>
          <p:cNvSpPr>
            <a:spLocks noChangeArrowheads="1"/>
          </p:cNvSpPr>
          <p:nvPr/>
        </p:nvSpPr>
        <p:spPr bwMode="auto">
          <a:xfrm>
            <a:off x="1331913" y="5013325"/>
            <a:ext cx="1060450" cy="503238"/>
          </a:xfrm>
          <a:prstGeom prst="triangle">
            <a:avLst>
              <a:gd name="adj" fmla="val 50000"/>
            </a:avLst>
          </a:prstGeom>
          <a:noFill/>
          <a:ln w="9525">
            <a:noFill/>
            <a:miter lim="800000"/>
            <a:headEnd/>
            <a:tailEnd/>
          </a:ln>
        </p:spPr>
        <p:txBody>
          <a:bodyPr anchor="ctr"/>
          <a:lstStyle/>
          <a:p>
            <a:pPr marL="3175"/>
            <a:endParaRPr lang="en-US"/>
          </a:p>
        </p:txBody>
      </p:sp>
      <p:sp>
        <p:nvSpPr>
          <p:cNvPr id="6" name="Slide Number Placeholder 5"/>
          <p:cNvSpPr>
            <a:spLocks noGrp="1"/>
          </p:cNvSpPr>
          <p:nvPr>
            <p:ph type="sldNum" sz="quarter" idx="12"/>
          </p:nvPr>
        </p:nvSpPr>
        <p:spPr/>
        <p:txBody>
          <a:bodyPr/>
          <a:lstStyle/>
          <a:p>
            <a:fld id="{37B83C0C-BC65-4367-9B8A-060D4801009D}" type="slidenum">
              <a:rPr lang="en-GB" smtClean="0"/>
              <a:pPr/>
              <a:t>49</a:t>
            </a:fld>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95288" y="1052215"/>
            <a:ext cx="8229600" cy="936625"/>
          </a:xfrm>
        </p:spPr>
        <p:txBody>
          <a:bodyPr/>
          <a:lstStyle/>
          <a:p>
            <a:pPr indent="0" algn="ctr" eaLnBrk="1" hangingPunct="1"/>
            <a:r>
              <a:rPr lang="fr-FR" sz="2000" dirty="0" smtClean="0">
                <a:latin typeface="Verdana" charset="0"/>
              </a:rPr>
              <a:t>La responsabilité fiduciaire s’arrête une fois les fonds transférés mais la responsabilité demeure  termes de résultats. </a:t>
            </a:r>
            <a:endParaRPr lang="fr-FR" sz="2000" dirty="0" smtClean="0"/>
          </a:p>
        </p:txBody>
      </p:sp>
      <p:sp>
        <p:nvSpPr>
          <p:cNvPr id="35843" name="Rectangle 3"/>
          <p:cNvSpPr>
            <a:spLocks noGrp="1" noChangeArrowheads="1"/>
          </p:cNvSpPr>
          <p:nvPr>
            <p:ph type="body" idx="1"/>
          </p:nvPr>
        </p:nvSpPr>
        <p:spPr/>
        <p:txBody>
          <a:bodyPr/>
          <a:lstStyle/>
          <a:p>
            <a:pPr eaLnBrk="1" hangingPunct="1"/>
            <a:endParaRPr lang="en-US" b="1" dirty="0" smtClean="0"/>
          </a:p>
          <a:p>
            <a:pPr eaLnBrk="1" hangingPunct="1"/>
            <a:endParaRPr lang="en-US" b="1" dirty="0" smtClean="0"/>
          </a:p>
          <a:p>
            <a:pPr eaLnBrk="1" hangingPunct="1"/>
            <a:endParaRPr lang="en-US" b="1" dirty="0" smtClean="0"/>
          </a:p>
        </p:txBody>
      </p:sp>
      <p:sp>
        <p:nvSpPr>
          <p:cNvPr id="5" name="Rectangle 2"/>
          <p:cNvSpPr>
            <a:spLocks noChangeArrowheads="1"/>
          </p:cNvSpPr>
          <p:nvPr/>
        </p:nvSpPr>
        <p:spPr bwMode="auto">
          <a:xfrm>
            <a:off x="142875" y="3130129"/>
            <a:ext cx="1512888" cy="1008062"/>
          </a:xfrm>
          <a:prstGeom prst="rect">
            <a:avLst/>
          </a:prstGeom>
          <a:solidFill>
            <a:srgbClr val="103C72"/>
          </a:solidFill>
          <a:ln w="9525">
            <a:solidFill>
              <a:schemeClr val="tx1"/>
            </a:solidFill>
            <a:miter lim="800000"/>
            <a:headEnd/>
            <a:tailEnd/>
          </a:ln>
        </p:spPr>
        <p:txBody>
          <a:bodyPr wrap="none" anchor="ctr"/>
          <a:lstStyle/>
          <a:p>
            <a:r>
              <a:rPr lang="fr-FR" sz="1800" dirty="0" smtClean="0">
                <a:solidFill>
                  <a:schemeClr val="bg1"/>
                </a:solidFill>
                <a:latin typeface="Trebuchet MS" charset="0"/>
              </a:rPr>
              <a:t>UE appui </a:t>
            </a:r>
          </a:p>
          <a:p>
            <a:r>
              <a:rPr lang="fr-FR" sz="1800" dirty="0" err="1" smtClean="0">
                <a:solidFill>
                  <a:schemeClr val="bg1"/>
                </a:solidFill>
                <a:latin typeface="Trebuchet MS" charset="0"/>
              </a:rPr>
              <a:t>extérieureur</a:t>
            </a:r>
            <a:endParaRPr lang="fr-FR" sz="1800" dirty="0" smtClean="0">
              <a:solidFill>
                <a:schemeClr val="bg1"/>
              </a:solidFill>
              <a:latin typeface="Trebuchet MS" charset="0"/>
            </a:endParaRPr>
          </a:p>
          <a:p>
            <a:r>
              <a:rPr lang="fr-FR" sz="1800" dirty="0" smtClean="0">
                <a:solidFill>
                  <a:schemeClr val="bg1"/>
                </a:solidFill>
                <a:latin typeface="Trebuchet MS" charset="0"/>
              </a:rPr>
              <a:t>€</a:t>
            </a:r>
            <a:endParaRPr lang="fr-FR" sz="1800" dirty="0">
              <a:solidFill>
                <a:schemeClr val="bg1"/>
              </a:solidFill>
              <a:latin typeface="Trebuchet MS" charset="0"/>
            </a:endParaRPr>
          </a:p>
        </p:txBody>
      </p:sp>
      <p:sp>
        <p:nvSpPr>
          <p:cNvPr id="6" name="Rectangle 3"/>
          <p:cNvSpPr>
            <a:spLocks noChangeArrowheads="1"/>
          </p:cNvSpPr>
          <p:nvPr/>
        </p:nvSpPr>
        <p:spPr bwMode="auto">
          <a:xfrm>
            <a:off x="2428875" y="3198143"/>
            <a:ext cx="4608513" cy="1375023"/>
          </a:xfrm>
          <a:prstGeom prst="rect">
            <a:avLst/>
          </a:prstGeom>
          <a:solidFill>
            <a:schemeClr val="bg1"/>
          </a:solidFill>
          <a:ln w="9525">
            <a:solidFill>
              <a:schemeClr val="tx1"/>
            </a:solidFill>
            <a:miter lim="800000"/>
            <a:headEnd/>
            <a:tailEnd/>
          </a:ln>
        </p:spPr>
        <p:txBody>
          <a:bodyPr wrap="none" anchor="ctr"/>
          <a:lstStyle/>
          <a:p>
            <a:endParaRPr lang="fr-FR"/>
          </a:p>
        </p:txBody>
      </p:sp>
      <p:sp>
        <p:nvSpPr>
          <p:cNvPr id="7" name="AutoShape 6"/>
          <p:cNvSpPr>
            <a:spLocks noChangeArrowheads="1"/>
          </p:cNvSpPr>
          <p:nvPr/>
        </p:nvSpPr>
        <p:spPr bwMode="auto">
          <a:xfrm>
            <a:off x="1714500" y="3415879"/>
            <a:ext cx="792163" cy="431800"/>
          </a:xfrm>
          <a:prstGeom prst="rightArrow">
            <a:avLst>
              <a:gd name="adj1" fmla="val 50000"/>
              <a:gd name="adj2" fmla="val 45864"/>
            </a:avLst>
          </a:prstGeom>
          <a:solidFill>
            <a:srgbClr val="DBD8D4"/>
          </a:solidFill>
          <a:ln w="9525">
            <a:solidFill>
              <a:schemeClr val="tx1"/>
            </a:solidFill>
            <a:miter lim="800000"/>
            <a:headEnd/>
            <a:tailEnd/>
          </a:ln>
        </p:spPr>
        <p:txBody>
          <a:bodyPr wrap="none" anchor="ctr"/>
          <a:lstStyle/>
          <a:p>
            <a:endParaRPr lang="fr-FR"/>
          </a:p>
        </p:txBody>
      </p:sp>
      <p:sp>
        <p:nvSpPr>
          <p:cNvPr id="8" name="Rectangle 7"/>
          <p:cNvSpPr>
            <a:spLocks noChangeArrowheads="1"/>
          </p:cNvSpPr>
          <p:nvPr/>
        </p:nvSpPr>
        <p:spPr bwMode="auto">
          <a:xfrm>
            <a:off x="4357688" y="5661248"/>
            <a:ext cx="3958728" cy="1064990"/>
          </a:xfrm>
          <a:prstGeom prst="rect">
            <a:avLst/>
          </a:prstGeom>
          <a:solidFill>
            <a:schemeClr val="bg1"/>
          </a:solidFill>
          <a:ln w="9525">
            <a:solidFill>
              <a:schemeClr val="tx1"/>
            </a:solidFill>
            <a:miter lim="800000"/>
            <a:headEnd/>
            <a:tailEnd/>
          </a:ln>
        </p:spPr>
        <p:txBody>
          <a:bodyPr anchor="ctr"/>
          <a:lstStyle/>
          <a:p>
            <a:r>
              <a:rPr lang="fr-FR" sz="2000" dirty="0" smtClean="0">
                <a:latin typeface="Trebuchet MS" charset="0"/>
              </a:rPr>
              <a:t>Exécution budgétaire selon le système de GFP du pays partenaire.</a:t>
            </a:r>
            <a:endParaRPr lang="fr-FR" sz="2000" dirty="0">
              <a:latin typeface="Trebuchet MS" charset="0"/>
            </a:endParaRPr>
          </a:p>
        </p:txBody>
      </p:sp>
      <p:sp>
        <p:nvSpPr>
          <p:cNvPr id="9" name="Rectangle 8"/>
          <p:cNvSpPr>
            <a:spLocks noChangeArrowheads="1"/>
          </p:cNvSpPr>
          <p:nvPr/>
        </p:nvSpPr>
        <p:spPr bwMode="auto">
          <a:xfrm>
            <a:off x="2267745" y="2698081"/>
            <a:ext cx="4968552" cy="500062"/>
          </a:xfrm>
          <a:prstGeom prst="rect">
            <a:avLst/>
          </a:prstGeom>
          <a:solidFill>
            <a:schemeClr val="bg1"/>
          </a:solidFill>
          <a:ln w="9525">
            <a:solidFill>
              <a:schemeClr val="tx1"/>
            </a:solidFill>
            <a:miter lim="800000"/>
            <a:headEnd/>
            <a:tailEnd/>
          </a:ln>
        </p:spPr>
        <p:txBody>
          <a:bodyPr wrap="none" anchor="ctr"/>
          <a:lstStyle/>
          <a:p>
            <a:pPr algn="ctr"/>
            <a:r>
              <a:rPr lang="fr-FR" sz="1800" b="1" dirty="0" smtClean="0"/>
              <a:t>Banque Centrale du Pays Partenaire</a:t>
            </a:r>
            <a:endParaRPr lang="fr-FR" sz="1800" b="1" dirty="0"/>
          </a:p>
        </p:txBody>
      </p:sp>
      <p:sp>
        <p:nvSpPr>
          <p:cNvPr id="10" name="Rectangle 9"/>
          <p:cNvSpPr>
            <a:spLocks noChangeArrowheads="1"/>
          </p:cNvSpPr>
          <p:nvPr/>
        </p:nvSpPr>
        <p:spPr bwMode="auto">
          <a:xfrm>
            <a:off x="7572375" y="3201566"/>
            <a:ext cx="1428750" cy="1152525"/>
          </a:xfrm>
          <a:prstGeom prst="rect">
            <a:avLst/>
          </a:prstGeom>
          <a:solidFill>
            <a:schemeClr val="bg1"/>
          </a:solidFill>
          <a:ln w="9525">
            <a:solidFill>
              <a:schemeClr val="tx1"/>
            </a:solidFill>
            <a:miter lim="800000"/>
            <a:headEnd/>
            <a:tailEnd/>
          </a:ln>
        </p:spPr>
        <p:txBody>
          <a:bodyPr anchor="ctr"/>
          <a:lstStyle/>
          <a:p>
            <a:r>
              <a:rPr lang="fr-FR" sz="2000" dirty="0" smtClean="0">
                <a:latin typeface="Trebuchet MS" charset="0"/>
              </a:rPr>
              <a:t>Taxes et autres revenus</a:t>
            </a:r>
            <a:endParaRPr lang="fr-FR" sz="2000" dirty="0">
              <a:latin typeface="Trebuchet MS" charset="0"/>
            </a:endParaRPr>
          </a:p>
        </p:txBody>
      </p:sp>
      <p:sp>
        <p:nvSpPr>
          <p:cNvPr id="11" name="AutoShape 10"/>
          <p:cNvSpPr>
            <a:spLocks noChangeArrowheads="1"/>
          </p:cNvSpPr>
          <p:nvPr/>
        </p:nvSpPr>
        <p:spPr bwMode="auto">
          <a:xfrm rot="10800000">
            <a:off x="6929438" y="3487316"/>
            <a:ext cx="576262" cy="431800"/>
          </a:xfrm>
          <a:prstGeom prst="rightArrow">
            <a:avLst>
              <a:gd name="adj1" fmla="val 50000"/>
              <a:gd name="adj2" fmla="val 33364"/>
            </a:avLst>
          </a:prstGeom>
          <a:solidFill>
            <a:srgbClr val="DBD8D4"/>
          </a:solidFill>
          <a:ln w="9525">
            <a:solidFill>
              <a:schemeClr val="tx1"/>
            </a:solidFill>
            <a:miter lim="800000"/>
            <a:headEnd/>
            <a:tailEnd/>
          </a:ln>
        </p:spPr>
        <p:txBody>
          <a:bodyPr wrap="none" anchor="ctr"/>
          <a:lstStyle/>
          <a:p>
            <a:endParaRPr lang="fr-FR"/>
          </a:p>
        </p:txBody>
      </p:sp>
      <p:sp>
        <p:nvSpPr>
          <p:cNvPr id="12" name="AutoShape 11"/>
          <p:cNvSpPr>
            <a:spLocks noChangeArrowheads="1"/>
          </p:cNvSpPr>
          <p:nvPr/>
        </p:nvSpPr>
        <p:spPr bwMode="auto">
          <a:xfrm rot="5400000">
            <a:off x="5594524" y="4724970"/>
            <a:ext cx="835025" cy="431800"/>
          </a:xfrm>
          <a:prstGeom prst="rightArrow">
            <a:avLst>
              <a:gd name="adj1" fmla="val 50000"/>
              <a:gd name="adj2" fmla="val 58364"/>
            </a:avLst>
          </a:prstGeom>
          <a:solidFill>
            <a:srgbClr val="DBD8D4"/>
          </a:solidFill>
          <a:ln w="9525">
            <a:solidFill>
              <a:schemeClr val="tx1"/>
            </a:solidFill>
            <a:miter lim="800000"/>
            <a:headEnd/>
            <a:tailEnd/>
          </a:ln>
        </p:spPr>
        <p:txBody>
          <a:bodyPr wrap="none" anchor="ctr"/>
          <a:lstStyle/>
          <a:p>
            <a:endParaRPr lang="fr-FR"/>
          </a:p>
        </p:txBody>
      </p:sp>
      <p:sp>
        <p:nvSpPr>
          <p:cNvPr id="13" name="AutoShape 14"/>
          <p:cNvSpPr>
            <a:spLocks noChangeArrowheads="1"/>
          </p:cNvSpPr>
          <p:nvPr/>
        </p:nvSpPr>
        <p:spPr bwMode="auto">
          <a:xfrm rot="16200000">
            <a:off x="1665090" y="4179664"/>
            <a:ext cx="793799" cy="123478"/>
          </a:xfrm>
          <a:prstGeom prst="rightArrow">
            <a:avLst>
              <a:gd name="adj1" fmla="val 50000"/>
              <a:gd name="adj2" fmla="val 199175"/>
            </a:avLst>
          </a:prstGeom>
          <a:solidFill>
            <a:srgbClr val="DBD8D4"/>
          </a:solidFill>
          <a:ln w="9525">
            <a:solidFill>
              <a:schemeClr val="tx1"/>
            </a:solidFill>
            <a:miter lim="800000"/>
            <a:headEnd/>
            <a:tailEnd/>
          </a:ln>
        </p:spPr>
        <p:txBody>
          <a:bodyPr wrap="none" anchor="ctr"/>
          <a:lstStyle/>
          <a:p>
            <a:endParaRPr lang="fr-FR"/>
          </a:p>
        </p:txBody>
      </p:sp>
      <p:cxnSp>
        <p:nvCxnSpPr>
          <p:cNvPr id="14" name="AutoShape 15"/>
          <p:cNvCxnSpPr>
            <a:cxnSpLocks noChangeShapeType="1"/>
          </p:cNvCxnSpPr>
          <p:nvPr/>
        </p:nvCxnSpPr>
        <p:spPr bwMode="auto">
          <a:xfrm rot="16200000" flipH="1">
            <a:off x="647563" y="3609019"/>
            <a:ext cx="4176466" cy="1800203"/>
          </a:xfrm>
          <a:prstGeom prst="curvedConnector3">
            <a:avLst>
              <a:gd name="adj1" fmla="val 50000"/>
            </a:avLst>
          </a:prstGeom>
          <a:noFill/>
          <a:ln w="88900">
            <a:solidFill>
              <a:schemeClr val="tx1"/>
            </a:solidFill>
            <a:round/>
            <a:headEnd/>
            <a:tailEnd/>
          </a:ln>
          <a:extLst>
            <a:ext uri="{909E8E84-426E-40DD-AFC4-6F175D3DCCD1}">
              <a14:hiddenFill xmlns="" xmlns:a14="http://schemas.microsoft.com/office/drawing/2010/main">
                <a:noFill/>
              </a14:hiddenFill>
            </a:ext>
          </a:extLst>
        </p:spPr>
      </p:cxnSp>
      <p:pic>
        <p:nvPicPr>
          <p:cNvPr id="15" name="Picture 17" descr="eye6"/>
          <p:cNvPicPr>
            <a:picLocks noChangeAspect="1" noChangeArrowheads="1" noCrop="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07504" y="1771973"/>
            <a:ext cx="1296988" cy="12969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6" name="Curved Connector 15"/>
          <p:cNvCxnSpPr/>
          <p:nvPr/>
        </p:nvCxnSpPr>
        <p:spPr>
          <a:xfrm>
            <a:off x="1403648" y="2348880"/>
            <a:ext cx="4559002" cy="618158"/>
          </a:xfrm>
          <a:prstGeom prst="curvedConnector3">
            <a:avLst>
              <a:gd name="adj1" fmla="val 99400"/>
            </a:avLst>
          </a:prstGeom>
          <a:ln w="76200">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7" name="AutoShape 13"/>
          <p:cNvSpPr txBox="1">
            <a:spLocks noChangeArrowheads="1"/>
          </p:cNvSpPr>
          <p:nvPr/>
        </p:nvSpPr>
        <p:spPr bwMode="auto">
          <a:xfrm>
            <a:off x="142875" y="4941168"/>
            <a:ext cx="2928938" cy="1916832"/>
          </a:xfrm>
          <a:prstGeom prst="flowChartDocument">
            <a:avLst/>
          </a:prstGeom>
          <a:solidFill>
            <a:srgbClr val="103C72"/>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a:buFont typeface="Wingdings" charset="0"/>
              <a:buNone/>
            </a:pPr>
            <a:r>
              <a:rPr lang="fr-FR" sz="1800" dirty="0" smtClean="0">
                <a:solidFill>
                  <a:schemeClr val="bg1"/>
                </a:solidFill>
                <a:latin typeface="Trebuchet MS" charset="0"/>
              </a:rPr>
              <a:t>Conditions de</a:t>
            </a:r>
          </a:p>
          <a:p>
            <a:pPr>
              <a:buFont typeface="Wingdings" charset="0"/>
              <a:buNone/>
            </a:pPr>
            <a:r>
              <a:rPr lang="fr-FR" sz="1800" dirty="0" smtClean="0">
                <a:solidFill>
                  <a:schemeClr val="bg1"/>
                </a:solidFill>
                <a:latin typeface="Trebuchet MS" charset="0"/>
              </a:rPr>
              <a:t>décaissements:</a:t>
            </a:r>
          </a:p>
          <a:p>
            <a:pPr marL="400050" indent="-400050">
              <a:buFont typeface="Wingdings" charset="0"/>
              <a:buAutoNum type="romanLcParenBoth"/>
            </a:pPr>
            <a:r>
              <a:rPr lang="fr-FR" sz="1800" dirty="0" smtClean="0">
                <a:solidFill>
                  <a:schemeClr val="bg1"/>
                </a:solidFill>
                <a:latin typeface="Trebuchet MS" charset="0"/>
              </a:rPr>
              <a:t>Conditions générales </a:t>
            </a:r>
          </a:p>
          <a:p>
            <a:pPr marL="400050" indent="-400050">
              <a:buNone/>
            </a:pPr>
            <a:r>
              <a:rPr lang="fr-FR" sz="1800" dirty="0" smtClean="0">
                <a:solidFill>
                  <a:schemeClr val="bg1"/>
                </a:solidFill>
                <a:latin typeface="Trebuchet MS" charset="0"/>
              </a:rPr>
              <a:t>(éligibilité)</a:t>
            </a:r>
          </a:p>
          <a:p>
            <a:pPr>
              <a:buFont typeface="Wingdings" charset="0"/>
              <a:buNone/>
            </a:pPr>
            <a:r>
              <a:rPr lang="fr-FR" sz="1800" dirty="0" smtClean="0">
                <a:solidFill>
                  <a:schemeClr val="bg1"/>
                </a:solidFill>
                <a:latin typeface="Trebuchet MS" charset="0"/>
              </a:rPr>
              <a:t>(ii) Conditions spécifiques</a:t>
            </a:r>
            <a:endParaRPr lang="fr-FR" dirty="0">
              <a:solidFill>
                <a:schemeClr val="bg1"/>
              </a:solidFill>
              <a:latin typeface="Trebuchet MS" charset="0"/>
            </a:endParaRPr>
          </a:p>
        </p:txBody>
      </p:sp>
      <p:cxnSp>
        <p:nvCxnSpPr>
          <p:cNvPr id="18" name="Curved Connector 5"/>
          <p:cNvCxnSpPr>
            <a:stCxn id="15" idx="3"/>
          </p:cNvCxnSpPr>
          <p:nvPr/>
        </p:nvCxnSpPr>
        <p:spPr>
          <a:xfrm>
            <a:off x="1404492" y="2420467"/>
            <a:ext cx="3619946" cy="3240781"/>
          </a:xfrm>
          <a:prstGeom prst="curvedConnector3">
            <a:avLst>
              <a:gd name="adj1" fmla="val 92100"/>
            </a:avLst>
          </a:prstGeom>
          <a:ln w="76200">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9" name="Rectangle 4"/>
          <p:cNvSpPr>
            <a:spLocks noChangeArrowheads="1"/>
          </p:cNvSpPr>
          <p:nvPr/>
        </p:nvSpPr>
        <p:spPr bwMode="auto">
          <a:xfrm>
            <a:off x="2795588" y="3353966"/>
            <a:ext cx="1512887" cy="1079500"/>
          </a:xfrm>
          <a:prstGeom prst="rect">
            <a:avLst/>
          </a:prstGeom>
          <a:solidFill>
            <a:srgbClr val="0082C8"/>
          </a:solidFill>
          <a:ln w="9525">
            <a:solidFill>
              <a:schemeClr val="tx1"/>
            </a:solidFill>
            <a:miter lim="800000"/>
            <a:headEnd/>
            <a:tailEnd/>
          </a:ln>
        </p:spPr>
        <p:txBody>
          <a:bodyPr anchor="ctr"/>
          <a:lstStyle/>
          <a:p>
            <a:r>
              <a:rPr lang="en-GB" sz="2000" dirty="0" smtClean="0">
                <a:solidFill>
                  <a:schemeClr val="bg1"/>
                </a:solidFill>
                <a:latin typeface="Trebuchet MS" charset="0"/>
              </a:rPr>
              <a:t>Reserves</a:t>
            </a:r>
          </a:p>
          <a:p>
            <a:r>
              <a:rPr lang="en-GB" sz="2000" dirty="0" smtClean="0">
                <a:solidFill>
                  <a:schemeClr val="bg1"/>
                </a:solidFill>
                <a:latin typeface="Trebuchet MS" charset="0"/>
              </a:rPr>
              <a:t>en devises </a:t>
            </a:r>
            <a:r>
              <a:rPr lang="en-GB" sz="2000" dirty="0">
                <a:solidFill>
                  <a:schemeClr val="bg1"/>
                </a:solidFill>
                <a:latin typeface="Trebuchet MS" charset="0"/>
              </a:rPr>
              <a:t>€</a:t>
            </a:r>
          </a:p>
        </p:txBody>
      </p:sp>
      <p:sp>
        <p:nvSpPr>
          <p:cNvPr id="20" name="Rectangle 5"/>
          <p:cNvSpPr>
            <a:spLocks noChangeArrowheads="1"/>
          </p:cNvSpPr>
          <p:nvPr/>
        </p:nvSpPr>
        <p:spPr bwMode="auto">
          <a:xfrm>
            <a:off x="5295900" y="3353966"/>
            <a:ext cx="1580356" cy="1079500"/>
          </a:xfrm>
          <a:prstGeom prst="rect">
            <a:avLst/>
          </a:prstGeom>
          <a:solidFill>
            <a:srgbClr val="0082C8"/>
          </a:solidFill>
          <a:ln w="9525">
            <a:solidFill>
              <a:schemeClr val="tx1"/>
            </a:solidFill>
            <a:miter lim="800000"/>
            <a:headEnd/>
            <a:tailEnd/>
          </a:ln>
        </p:spPr>
        <p:txBody>
          <a:bodyPr anchor="ctr"/>
          <a:lstStyle/>
          <a:p>
            <a:r>
              <a:rPr lang="fr-FR" sz="2000" dirty="0" smtClean="0">
                <a:solidFill>
                  <a:schemeClr val="bg1"/>
                </a:solidFill>
                <a:latin typeface="Trebuchet MS" charset="0"/>
              </a:rPr>
              <a:t>Compte du</a:t>
            </a:r>
          </a:p>
          <a:p>
            <a:r>
              <a:rPr lang="fr-FR" sz="2000" dirty="0" smtClean="0">
                <a:solidFill>
                  <a:schemeClr val="bg1"/>
                </a:solidFill>
                <a:latin typeface="Trebuchet MS" charset="0"/>
              </a:rPr>
              <a:t>Trésor</a:t>
            </a:r>
            <a:endParaRPr lang="fr-FR" sz="2000" dirty="0">
              <a:solidFill>
                <a:schemeClr val="bg1"/>
              </a:solidFill>
              <a:latin typeface="Trebuchet MS" charset="0"/>
            </a:endParaRPr>
          </a:p>
        </p:txBody>
      </p:sp>
      <p:sp>
        <p:nvSpPr>
          <p:cNvPr id="21" name="AutoShape 12"/>
          <p:cNvSpPr>
            <a:spLocks noChangeArrowheads="1"/>
          </p:cNvSpPr>
          <p:nvPr/>
        </p:nvSpPr>
        <p:spPr bwMode="auto">
          <a:xfrm>
            <a:off x="4510088" y="3639716"/>
            <a:ext cx="719137" cy="431800"/>
          </a:xfrm>
          <a:prstGeom prst="rightArrow">
            <a:avLst>
              <a:gd name="adj1" fmla="val 50000"/>
              <a:gd name="adj2" fmla="val 41636"/>
            </a:avLst>
          </a:prstGeom>
          <a:solidFill>
            <a:srgbClr val="DBD8D4"/>
          </a:solidFill>
          <a:ln w="9525">
            <a:solidFill>
              <a:schemeClr val="tx1"/>
            </a:solidFill>
            <a:miter lim="800000"/>
            <a:headEnd/>
            <a:tailEnd/>
          </a:ln>
        </p:spPr>
        <p:txBody>
          <a:bodyPr wrap="none" anchor="ctr"/>
          <a:lstStyle/>
          <a:p>
            <a:endParaRPr lang="fr-FR"/>
          </a:p>
        </p:txBody>
      </p:sp>
      <p:sp>
        <p:nvSpPr>
          <p:cNvPr id="22" name="Slide Number Placeholder 21"/>
          <p:cNvSpPr>
            <a:spLocks noGrp="1"/>
          </p:cNvSpPr>
          <p:nvPr>
            <p:ph type="sldNum" sz="quarter" idx="12"/>
          </p:nvPr>
        </p:nvSpPr>
        <p:spPr/>
        <p:txBody>
          <a:bodyPr/>
          <a:lstStyle/>
          <a:p>
            <a:fld id="{37B83C0C-BC65-4367-9B8A-060D4801009D}" type="slidenum">
              <a:rPr lang="en-GB" smtClean="0"/>
              <a:pPr/>
              <a:t>5</a:t>
            </a:fld>
            <a:endParaRPr lang="en-GB"/>
          </a:p>
        </p:txBody>
      </p:sp>
    </p:spTree>
    <p:extLst>
      <p:ext uri="{BB962C8B-B14F-4D97-AF65-F5344CB8AC3E}">
        <p14:creationId xmlns="" xmlns:p14="http://schemas.microsoft.com/office/powerpoint/2010/main" val="1792861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20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5"/>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1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P spid="13" grpId="0" animBg="1"/>
      <p:bldP spid="17" grpId="0" animBg="1"/>
      <p:bldP spid="2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8313" y="1125538"/>
            <a:ext cx="8280400" cy="719137"/>
          </a:xfrm>
        </p:spPr>
        <p:txBody>
          <a:bodyPr/>
          <a:lstStyle/>
          <a:p>
            <a:pPr eaLnBrk="1" hangingPunct="1">
              <a:defRPr/>
            </a:pPr>
            <a:r>
              <a:rPr lang="fr-FR" sz="2400" dirty="0" smtClean="0">
                <a:solidFill>
                  <a:schemeClr val="accent6"/>
                </a:solidFill>
              </a:rPr>
              <a:t>CBGD</a:t>
            </a:r>
            <a:r>
              <a:rPr lang="fr-FR" sz="2400" dirty="0" smtClean="0">
                <a:solidFill>
                  <a:schemeClr val="accent6"/>
                </a:solidFill>
              </a:rPr>
              <a:t>: Comment évaluer les </a:t>
            </a:r>
            <a:r>
              <a:rPr lang="en-US" sz="2400" dirty="0" smtClean="0">
                <a:solidFill>
                  <a:schemeClr val="accent6"/>
                </a:solidFill>
              </a:rPr>
              <a:t>VF </a:t>
            </a:r>
            <a:endParaRPr lang="en-US" sz="2400" dirty="0" smtClean="0">
              <a:solidFill>
                <a:schemeClr val="accent6"/>
              </a:solidFill>
            </a:endParaRPr>
          </a:p>
        </p:txBody>
      </p:sp>
      <p:sp>
        <p:nvSpPr>
          <p:cNvPr id="18435" name="Rectangle 3"/>
          <p:cNvSpPr>
            <a:spLocks noGrp="1" noChangeArrowheads="1"/>
          </p:cNvSpPr>
          <p:nvPr>
            <p:ph idx="1"/>
          </p:nvPr>
        </p:nvSpPr>
        <p:spPr>
          <a:xfrm>
            <a:off x="179388" y="1772816"/>
            <a:ext cx="8785225" cy="5085183"/>
          </a:xfrm>
        </p:spPr>
        <p:txBody>
          <a:bodyPr/>
          <a:lstStyle/>
          <a:p>
            <a:pPr marL="0" indent="0" eaLnBrk="1" hangingPunct="1">
              <a:lnSpc>
                <a:spcPct val="80000"/>
              </a:lnSpc>
              <a:buFont typeface="Arial" charset="0"/>
              <a:buNone/>
              <a:defRPr/>
            </a:pPr>
            <a:r>
              <a:rPr lang="am-ET" sz="2000" b="1" i="0" dirty="0" smtClean="0">
                <a:solidFill>
                  <a:schemeClr val="accent6"/>
                </a:solidFill>
                <a:ea typeface="ＭＳ Ｐゴシック" pitchFamily="34" charset="-128"/>
              </a:rPr>
              <a:t>Etapes 1 &amp; 2 é</a:t>
            </a:r>
            <a:r>
              <a:rPr lang="am-ET" sz="2000" b="1" i="0" dirty="0" smtClean="0">
                <a:solidFill>
                  <a:schemeClr val="accent6"/>
                </a:solidFill>
                <a:ea typeface="ＭＳ Ｐゴシック" pitchFamily="34" charset="-128"/>
              </a:rPr>
              <a:t>valuent l’engagement/la volonté politique du pays</a:t>
            </a:r>
            <a:endParaRPr lang="am-ET" sz="2000" b="1" i="0" dirty="0" smtClean="0">
              <a:solidFill>
                <a:schemeClr val="accent6"/>
              </a:solidFill>
              <a:ea typeface="ＭＳ Ｐゴシック" pitchFamily="34" charset="-128"/>
            </a:endParaRPr>
          </a:p>
          <a:p>
            <a:pPr marL="0" indent="0" eaLnBrk="1" hangingPunct="1">
              <a:lnSpc>
                <a:spcPct val="80000"/>
              </a:lnSpc>
              <a:buFont typeface="Arial" charset="0"/>
              <a:buNone/>
              <a:defRPr/>
            </a:pPr>
            <a:endParaRPr lang="fr-FR" sz="2000" b="1" i="0" u="sng" dirty="0" smtClean="0">
              <a:solidFill>
                <a:schemeClr val="accent6"/>
              </a:solidFill>
              <a:ea typeface="ＭＳ Ｐゴシック" pitchFamily="34" charset="-128"/>
            </a:endParaRPr>
          </a:p>
          <a:p>
            <a:pPr marL="400050" lvl="1" indent="0" algn="just" eaLnBrk="1" hangingPunct="1">
              <a:lnSpc>
                <a:spcPct val="80000"/>
              </a:lnSpc>
              <a:buClrTx/>
              <a:buFont typeface="Wingdings" pitchFamily="2" charset="2"/>
              <a:buChar char="Ø"/>
              <a:defRPr/>
            </a:pPr>
            <a:r>
              <a:rPr lang="fr-FR" sz="1600" b="0" dirty="0" smtClean="0">
                <a:solidFill>
                  <a:schemeClr val="accent6"/>
                </a:solidFill>
                <a:ea typeface="ＭＳ Ｐゴシック" pitchFamily="34" charset="-128"/>
              </a:rPr>
              <a:t> Pertinences des programmes de réformes/Plans d’action </a:t>
            </a:r>
            <a:r>
              <a:rPr lang="fr-FR" sz="1600" b="0" dirty="0" smtClean="0">
                <a:solidFill>
                  <a:schemeClr val="accent6"/>
                </a:solidFill>
                <a:ea typeface="ＭＳ Ｐゴシック" pitchFamily="34" charset="-128"/>
              </a:rPr>
              <a:t>devant corriger les problèmes </a:t>
            </a:r>
            <a:r>
              <a:rPr lang="fr-FR" sz="1600" b="0" dirty="0" smtClean="0">
                <a:solidFill>
                  <a:schemeClr val="accent6"/>
                </a:solidFill>
                <a:ea typeface="ＭＳ Ｐゴシック" pitchFamily="34" charset="-128"/>
              </a:rPr>
              <a:t>/</a:t>
            </a:r>
            <a:r>
              <a:rPr lang="fr-FR" sz="1600" b="0" dirty="0" smtClean="0">
                <a:solidFill>
                  <a:schemeClr val="accent6"/>
                </a:solidFill>
                <a:ea typeface="ＭＳ Ｐゴシック" pitchFamily="34" charset="-128"/>
              </a:rPr>
              <a:t>remédier aux faiblesses &amp; contraintes identifiés par l’analyse précédente.</a:t>
            </a:r>
            <a:endParaRPr lang="fr-FR" sz="1600" b="0" dirty="0" smtClean="0">
              <a:solidFill>
                <a:schemeClr val="accent6"/>
              </a:solidFill>
              <a:ea typeface="ＭＳ Ｐゴシック" pitchFamily="34" charset="-128"/>
            </a:endParaRPr>
          </a:p>
          <a:p>
            <a:pPr marL="400050" lvl="1" indent="0" algn="just" eaLnBrk="1" hangingPunct="1">
              <a:lnSpc>
                <a:spcPct val="80000"/>
              </a:lnSpc>
              <a:buClrTx/>
              <a:buFont typeface="Wingdings" pitchFamily="2" charset="2"/>
              <a:buChar char="Ø"/>
              <a:defRPr/>
            </a:pPr>
            <a:endParaRPr lang="fr-FR" sz="1600" b="0" dirty="0" smtClean="0">
              <a:solidFill>
                <a:schemeClr val="accent6"/>
              </a:solidFill>
              <a:ea typeface="ＭＳ Ｐゴシック" pitchFamily="34" charset="-128"/>
            </a:endParaRPr>
          </a:p>
          <a:p>
            <a:pPr marL="400050" lvl="1" indent="0" algn="just" eaLnBrk="1" hangingPunct="1">
              <a:lnSpc>
                <a:spcPct val="80000"/>
              </a:lnSpc>
              <a:buClrTx/>
              <a:buFont typeface="Wingdings" pitchFamily="2" charset="2"/>
              <a:buChar char="Ø"/>
              <a:defRPr/>
            </a:pPr>
            <a:r>
              <a:rPr lang="fr-FR" sz="1600" b="0" dirty="0" smtClean="0">
                <a:solidFill>
                  <a:schemeClr val="accent6"/>
                </a:solidFill>
                <a:ea typeface="ＭＳ Ｐゴシック" pitchFamily="34" charset="-128"/>
              </a:rPr>
              <a:t> Les antécédents du pays en matière de respects de ses </a:t>
            </a:r>
            <a:r>
              <a:rPr lang="fr-FR" sz="1600" b="0" dirty="0" smtClean="0">
                <a:solidFill>
                  <a:schemeClr val="accent6"/>
                </a:solidFill>
                <a:ea typeface="ＭＳ Ｐゴシック" pitchFamily="34" charset="-128"/>
              </a:rPr>
              <a:t>engagement, la </a:t>
            </a:r>
            <a:r>
              <a:rPr lang="fr-FR" sz="1600" b="0" dirty="0" smtClean="0">
                <a:solidFill>
                  <a:schemeClr val="accent6"/>
                </a:solidFill>
                <a:ea typeface="ＭＳ Ｐゴシック" pitchFamily="34" charset="-128"/>
              </a:rPr>
              <a:t>c</a:t>
            </a:r>
            <a:r>
              <a:rPr lang="fr-FR" sz="1600" b="0" dirty="0" smtClean="0">
                <a:solidFill>
                  <a:schemeClr val="accent6"/>
                </a:solidFill>
                <a:ea typeface="ＭＳ Ｐゴシック" pitchFamily="34" charset="-128"/>
              </a:rPr>
              <a:t>rédibilité </a:t>
            </a:r>
            <a:r>
              <a:rPr lang="fr-FR" sz="1600" b="0" dirty="0" smtClean="0">
                <a:solidFill>
                  <a:schemeClr val="accent6"/>
                </a:solidFill>
                <a:ea typeface="ＭＳ Ｐゴシック" pitchFamily="34" charset="-128"/>
              </a:rPr>
              <a:t>des engagements politiques, qualité des processus de réforme, et réalisme en termes de mise en œuvre.</a:t>
            </a:r>
          </a:p>
          <a:p>
            <a:pPr marL="400050" lvl="1" indent="0" algn="just" eaLnBrk="1" hangingPunct="1">
              <a:lnSpc>
                <a:spcPct val="80000"/>
              </a:lnSpc>
              <a:buClrTx/>
              <a:buFont typeface="Wingdings" pitchFamily="2" charset="2"/>
              <a:buChar char="Ø"/>
              <a:defRPr/>
            </a:pPr>
            <a:endParaRPr lang="fr-FR" sz="1600" b="0" dirty="0" smtClean="0">
              <a:solidFill>
                <a:schemeClr val="accent6"/>
              </a:solidFill>
              <a:ea typeface="ＭＳ Ｐゴシック" pitchFamily="34" charset="-128"/>
            </a:endParaRPr>
          </a:p>
          <a:p>
            <a:pPr marL="400050" lvl="1" indent="0" algn="just" eaLnBrk="1" hangingPunct="1">
              <a:lnSpc>
                <a:spcPct val="80000"/>
              </a:lnSpc>
              <a:buClrTx/>
              <a:buFont typeface="Wingdings" pitchFamily="2" charset="2"/>
              <a:buChar char="Ø"/>
              <a:defRPr/>
            </a:pPr>
            <a:r>
              <a:rPr lang="fr-FR" sz="1600" b="0" dirty="0" smtClean="0">
                <a:solidFill>
                  <a:schemeClr val="accent6"/>
                </a:solidFill>
                <a:ea typeface="ＭＳ Ｐゴシック" pitchFamily="34" charset="-128"/>
              </a:rPr>
              <a:t>L</a:t>
            </a:r>
            <a:r>
              <a:rPr lang="fr-FR" sz="1600" b="0" dirty="0" smtClean="0">
                <a:solidFill>
                  <a:schemeClr val="accent6"/>
                </a:solidFill>
                <a:ea typeface="ＭＳ Ｐゴシック" pitchFamily="34" charset="-128"/>
              </a:rPr>
              <a:t>a probabilité qu’un violent conflit survienne et puisse saper le respects des VF?</a:t>
            </a:r>
          </a:p>
          <a:p>
            <a:pPr marL="400050" lvl="1" indent="0" algn="just" eaLnBrk="1" hangingPunct="1">
              <a:lnSpc>
                <a:spcPct val="80000"/>
              </a:lnSpc>
              <a:buClrTx/>
              <a:buNone/>
              <a:defRPr/>
            </a:pPr>
            <a:endParaRPr lang="fr-FR" sz="1600" dirty="0" smtClean="0">
              <a:solidFill>
                <a:schemeClr val="accent6"/>
              </a:solidFill>
            </a:endParaRPr>
          </a:p>
          <a:p>
            <a:pPr marL="800100" lvl="2" indent="0" algn="just" eaLnBrk="1" hangingPunct="1">
              <a:lnSpc>
                <a:spcPct val="80000"/>
              </a:lnSpc>
              <a:buFont typeface="Wingdings" pitchFamily="2" charset="2"/>
              <a:buChar char="v"/>
              <a:defRPr/>
            </a:pPr>
            <a:r>
              <a:rPr lang="fr-FR" sz="1800" b="1" dirty="0" smtClean="0">
                <a:solidFill>
                  <a:schemeClr val="tx1"/>
                </a:solidFill>
              </a:rPr>
              <a:t> </a:t>
            </a:r>
            <a:r>
              <a:rPr lang="fr-FR" sz="1800" b="1" dirty="0" smtClean="0">
                <a:solidFill>
                  <a:schemeClr val="tx1"/>
                </a:solidFill>
              </a:rPr>
              <a:t>E</a:t>
            </a:r>
            <a:r>
              <a:rPr lang="fr-FR" sz="1800" b="1" u="sng" dirty="0" smtClean="0">
                <a:solidFill>
                  <a:schemeClr val="tx1"/>
                </a:solidFill>
              </a:rPr>
              <a:t>valuation de la DUE</a:t>
            </a:r>
            <a:r>
              <a:rPr lang="fr-FR" b="1" dirty="0" smtClean="0">
                <a:solidFill>
                  <a:schemeClr val="tx1"/>
                </a:solidFill>
              </a:rPr>
              <a:t>:</a:t>
            </a:r>
            <a:r>
              <a:rPr lang="fr-FR" b="1" kern="1200" dirty="0" smtClean="0">
                <a:solidFill>
                  <a:schemeClr val="tx1"/>
                </a:solidFill>
              </a:rPr>
              <a:t> </a:t>
            </a:r>
          </a:p>
          <a:p>
            <a:pPr marL="800100" lvl="2" indent="0" algn="just" eaLnBrk="1" hangingPunct="1">
              <a:lnSpc>
                <a:spcPct val="80000"/>
              </a:lnSpc>
              <a:defRPr/>
            </a:pPr>
            <a:endParaRPr lang="fr-FR" b="1" kern="1200" dirty="0" smtClean="0">
              <a:solidFill>
                <a:schemeClr val="tx1"/>
              </a:solidFill>
            </a:endParaRPr>
          </a:p>
          <a:p>
            <a:pPr marL="800100" lvl="2" indent="0" algn="just" eaLnBrk="1" hangingPunct="1">
              <a:lnSpc>
                <a:spcPct val="80000"/>
              </a:lnSpc>
              <a:buFontTx/>
              <a:buChar char="-"/>
              <a:defRPr/>
            </a:pPr>
            <a:r>
              <a:rPr lang="fr-FR" sz="1600" kern="1200" dirty="0" smtClean="0">
                <a:solidFill>
                  <a:schemeClr val="tx1"/>
                </a:solidFill>
              </a:rPr>
              <a:t>recommandation sur le respect de la condition préalable à un CBGD</a:t>
            </a:r>
          </a:p>
          <a:p>
            <a:pPr marL="800100" lvl="2" indent="0" algn="just" eaLnBrk="1" hangingPunct="1">
              <a:lnSpc>
                <a:spcPct val="80000"/>
              </a:lnSpc>
              <a:buFontTx/>
              <a:buChar char="-"/>
              <a:defRPr/>
            </a:pPr>
            <a:r>
              <a:rPr lang="fr-FR" sz="1600" kern="1200" dirty="0" smtClean="0">
                <a:solidFill>
                  <a:schemeClr val="tx1"/>
                </a:solidFill>
              </a:rPr>
              <a:t> </a:t>
            </a:r>
            <a:r>
              <a:rPr lang="fr-FR" sz="1600" kern="1200" dirty="0" smtClean="0">
                <a:solidFill>
                  <a:schemeClr val="tx1"/>
                </a:solidFill>
              </a:rPr>
              <a:t>répondes aux questions du CSGR (risques politiques)</a:t>
            </a:r>
          </a:p>
          <a:p>
            <a:pPr marL="800100" lvl="2" indent="0" algn="just" eaLnBrk="1" hangingPunct="1">
              <a:lnSpc>
                <a:spcPct val="80000"/>
              </a:lnSpc>
              <a:buFontTx/>
              <a:buChar char="-"/>
              <a:defRPr/>
            </a:pPr>
            <a:r>
              <a:rPr lang="fr-FR" sz="1600" kern="1200" dirty="0" smtClean="0">
                <a:solidFill>
                  <a:schemeClr val="tx1"/>
                </a:solidFill>
              </a:rPr>
              <a:t>Identifier les sujets à aborder/suivre dans cadre du dialogue politique</a:t>
            </a:r>
          </a:p>
          <a:p>
            <a:pPr marL="800100" lvl="2" indent="0" algn="just" eaLnBrk="1" hangingPunct="1">
              <a:lnSpc>
                <a:spcPct val="80000"/>
              </a:lnSpc>
              <a:buFontTx/>
              <a:buChar char="-"/>
              <a:defRPr/>
            </a:pPr>
            <a:r>
              <a:rPr lang="fr-FR" sz="1600" dirty="0" smtClean="0">
                <a:solidFill>
                  <a:schemeClr val="tx1"/>
                </a:solidFill>
              </a:rPr>
              <a:t> Nourrir/Améliorer le processus de préparation des CBGD (</a:t>
            </a:r>
            <a:r>
              <a:rPr lang="fr-FR" sz="1600" dirty="0" smtClean="0">
                <a:solidFill>
                  <a:schemeClr val="tx1"/>
                </a:solidFill>
              </a:rPr>
              <a:t>identification/</a:t>
            </a:r>
            <a:r>
              <a:rPr lang="fr-FR" sz="1600" dirty="0" smtClean="0">
                <a:solidFill>
                  <a:schemeClr val="tx1"/>
                </a:solidFill>
              </a:rPr>
              <a:t>formulation).  </a:t>
            </a:r>
          </a:p>
          <a:p>
            <a:pPr marL="933450" lvl="1" indent="-476250" eaLnBrk="1" hangingPunct="1">
              <a:lnSpc>
                <a:spcPct val="130000"/>
              </a:lnSpc>
              <a:spcBef>
                <a:spcPct val="0"/>
              </a:spcBef>
              <a:spcAft>
                <a:spcPts val="0"/>
              </a:spcAft>
              <a:buFontTx/>
              <a:buNone/>
              <a:defRPr/>
            </a:pPr>
            <a:endParaRPr lang="en-GB" sz="1800" dirty="0" smtClean="0">
              <a:solidFill>
                <a:schemeClr val="accent6"/>
              </a:solidFill>
            </a:endParaRPr>
          </a:p>
          <a:p>
            <a:pPr marL="933450" lvl="1" indent="-476250" eaLnBrk="1" hangingPunct="1">
              <a:lnSpc>
                <a:spcPct val="130000"/>
              </a:lnSpc>
              <a:spcBef>
                <a:spcPct val="0"/>
              </a:spcBef>
              <a:spcAft>
                <a:spcPts val="0"/>
              </a:spcAft>
              <a:buFontTx/>
              <a:buNone/>
              <a:defRPr/>
            </a:pPr>
            <a:endParaRPr lang="en-GB" sz="1800" dirty="0" smtClean="0">
              <a:solidFill>
                <a:schemeClr val="accent6"/>
              </a:solidFill>
            </a:endParaRPr>
          </a:p>
          <a:p>
            <a:pPr marL="0" indent="0" eaLnBrk="1" hangingPunct="1">
              <a:buFont typeface="Arial" charset="0"/>
              <a:buNone/>
              <a:defRPr/>
            </a:pPr>
            <a:r>
              <a:rPr lang="en-GB" sz="1800" dirty="0" smtClean="0">
                <a:solidFill>
                  <a:schemeClr val="accent6"/>
                </a:solidFill>
              </a:rPr>
              <a:t>	</a:t>
            </a:r>
            <a:endParaRPr lang="en-US" sz="1800" i="0" dirty="0" smtClean="0">
              <a:solidFill>
                <a:schemeClr val="accent6"/>
              </a:solidFill>
            </a:endParaRPr>
          </a:p>
        </p:txBody>
      </p:sp>
      <p:sp>
        <p:nvSpPr>
          <p:cNvPr id="34821" name="Cloud Callout 5"/>
          <p:cNvSpPr>
            <a:spLocks noChangeArrowheads="1"/>
          </p:cNvSpPr>
          <p:nvPr/>
        </p:nvSpPr>
        <p:spPr bwMode="auto">
          <a:xfrm>
            <a:off x="6300788" y="5373688"/>
            <a:ext cx="1008062" cy="647700"/>
          </a:xfrm>
          <a:prstGeom prst="cloudCallout">
            <a:avLst>
              <a:gd name="adj1" fmla="val -20833"/>
              <a:gd name="adj2" fmla="val 62500"/>
            </a:avLst>
          </a:prstGeom>
          <a:noFill/>
          <a:ln w="9525">
            <a:noFill/>
            <a:round/>
            <a:headEnd/>
            <a:tailEnd/>
          </a:ln>
        </p:spPr>
        <p:txBody>
          <a:bodyPr anchor="ctr"/>
          <a:lstStyle/>
          <a:p>
            <a:pPr marL="3175"/>
            <a:endParaRPr lang="en-US"/>
          </a:p>
        </p:txBody>
      </p:sp>
      <p:sp>
        <p:nvSpPr>
          <p:cNvPr id="5" name="Slide Number Placeholder 4"/>
          <p:cNvSpPr>
            <a:spLocks noGrp="1"/>
          </p:cNvSpPr>
          <p:nvPr>
            <p:ph type="sldNum" sz="quarter" idx="12"/>
          </p:nvPr>
        </p:nvSpPr>
        <p:spPr/>
        <p:txBody>
          <a:bodyPr/>
          <a:lstStyle/>
          <a:p>
            <a:fld id="{37B83C0C-BC65-4367-9B8A-060D4801009D}" type="slidenum">
              <a:rPr lang="en-GB" smtClean="0"/>
              <a:pPr/>
              <a:t>50</a:t>
            </a:fld>
            <a:endParaRPr lang="en-GB"/>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68313" y="1268413"/>
            <a:ext cx="8280400" cy="647700"/>
          </a:xfrm>
        </p:spPr>
        <p:txBody>
          <a:bodyPr/>
          <a:lstStyle/>
          <a:p>
            <a:pPr eaLnBrk="1" hangingPunct="1"/>
            <a:r>
              <a:rPr lang="fr-FR" sz="2400" dirty="0" smtClean="0"/>
              <a:t>CRS</a:t>
            </a:r>
            <a:r>
              <a:rPr lang="fr-FR" sz="2400" dirty="0" smtClean="0"/>
              <a:t>: Comment évaluer les VF</a:t>
            </a:r>
            <a:endParaRPr lang="fr-FR" sz="2400" dirty="0" smtClean="0"/>
          </a:p>
        </p:txBody>
      </p:sp>
      <p:sp>
        <p:nvSpPr>
          <p:cNvPr id="18435" name="Rectangle 3"/>
          <p:cNvSpPr>
            <a:spLocks noGrp="1" noChangeArrowheads="1"/>
          </p:cNvSpPr>
          <p:nvPr>
            <p:ph idx="1"/>
          </p:nvPr>
        </p:nvSpPr>
        <p:spPr>
          <a:xfrm>
            <a:off x="457200" y="2060575"/>
            <a:ext cx="8362950" cy="4464050"/>
          </a:xfrm>
        </p:spPr>
        <p:txBody>
          <a:bodyPr/>
          <a:lstStyle/>
          <a:p>
            <a:pPr marL="933450" lvl="1" indent="-476250" algn="just" eaLnBrk="1" hangingPunct="1">
              <a:lnSpc>
                <a:spcPct val="130000"/>
              </a:lnSpc>
              <a:spcBef>
                <a:spcPct val="0"/>
              </a:spcBef>
              <a:spcAft>
                <a:spcPts val="0"/>
              </a:spcAft>
              <a:buClrTx/>
              <a:buFont typeface="Wingdings" pitchFamily="2" charset="2"/>
              <a:buChar char="Ø"/>
              <a:defRPr/>
            </a:pPr>
            <a:r>
              <a:rPr lang="fr-FR" sz="1600" b="0" dirty="0" smtClean="0">
                <a:solidFill>
                  <a:schemeClr val="accent6"/>
                </a:solidFill>
              </a:rPr>
              <a:t>Identification/formulation: Analyse sectorielle prenant en compte l’approche fondée sur les DH </a:t>
            </a:r>
            <a:r>
              <a:rPr lang="fr-FR" sz="1600" b="0" dirty="0" smtClean="0">
                <a:solidFill>
                  <a:schemeClr val="accent2"/>
                </a:solidFill>
              </a:rPr>
              <a:t>(cf. </a:t>
            </a:r>
            <a:r>
              <a:rPr lang="fr-FR" sz="1600" b="0" dirty="0" smtClean="0">
                <a:solidFill>
                  <a:schemeClr val="accent2"/>
                </a:solidFill>
                <a:ea typeface="ＭＳ Ｐゴシック" pitchFamily="34" charset="-128"/>
              </a:rPr>
              <a:t>EEAS/COM </a:t>
            </a:r>
            <a:r>
              <a:rPr lang="fr-FR" sz="1600" b="0" dirty="0" smtClean="0">
                <a:solidFill>
                  <a:schemeClr val="accent2"/>
                </a:solidFill>
                <a:ea typeface="ＭＳ Ｐゴシック" pitchFamily="34" charset="-128"/>
              </a:rPr>
              <a:t>COM</a:t>
            </a:r>
            <a:r>
              <a:rPr lang="fr-FR" sz="1600" b="0" dirty="0" smtClean="0">
                <a:solidFill>
                  <a:schemeClr val="accent2"/>
                </a:solidFill>
                <a:ea typeface="ＭＳ Ｐゴシック" pitchFamily="34" charset="-128"/>
              </a:rPr>
              <a:t>: “</a:t>
            </a:r>
            <a:r>
              <a:rPr lang="fr-FR" sz="1600" b="0" dirty="0" smtClean="0">
                <a:solidFill>
                  <a:schemeClr val="accent2"/>
                </a:solidFill>
              </a:rPr>
              <a:t>Les droits de l'homme et la démocratie au cœur de l'action extérieure de l'UE- Vers une approche plus efficace" (COM(2011)0886</a:t>
            </a:r>
            <a:r>
              <a:rPr lang="fr-FR" sz="1600" b="0" dirty="0" smtClean="0">
                <a:solidFill>
                  <a:schemeClr val="accent2"/>
                </a:solidFill>
              </a:rPr>
              <a:t>),</a:t>
            </a:r>
            <a:r>
              <a:rPr lang="fr-FR" sz="1600" b="0" dirty="0" smtClean="0">
                <a:solidFill>
                  <a:schemeClr val="accent2"/>
                </a:solidFill>
                <a:ea typeface="ＭＳ Ｐゴシック" pitchFamily="34" charset="-128"/>
              </a:rPr>
              <a:t> + Annexe 12).</a:t>
            </a:r>
          </a:p>
          <a:p>
            <a:pPr marL="933450" lvl="1" indent="-476250" algn="just" eaLnBrk="1" hangingPunct="1">
              <a:lnSpc>
                <a:spcPct val="130000"/>
              </a:lnSpc>
              <a:spcBef>
                <a:spcPct val="0"/>
              </a:spcBef>
              <a:spcAft>
                <a:spcPts val="0"/>
              </a:spcAft>
              <a:buClrTx/>
              <a:buFont typeface="Wingdings" pitchFamily="2" charset="2"/>
              <a:buChar char="Ø"/>
              <a:defRPr/>
            </a:pPr>
            <a:r>
              <a:rPr lang="fr-FR" sz="1600" b="0" dirty="0" smtClean="0">
                <a:solidFill>
                  <a:schemeClr val="accent6"/>
                </a:solidFill>
                <a:ea typeface="ＭＳ Ｐゴシック" pitchFamily="34" charset="-128"/>
              </a:rPr>
              <a:t>Attention particulière dans le cas de secteurs </a:t>
            </a:r>
            <a:r>
              <a:rPr lang="fr-FR" sz="1600" b="0" dirty="0" smtClean="0">
                <a:solidFill>
                  <a:schemeClr val="accent6"/>
                </a:solidFill>
                <a:ea typeface="ＭＳ Ｐゴシック" pitchFamily="34" charset="-128"/>
              </a:rPr>
              <a:t>é</a:t>
            </a:r>
            <a:r>
              <a:rPr lang="fr-FR" sz="1600" b="0" dirty="0" smtClean="0">
                <a:solidFill>
                  <a:schemeClr val="accent6"/>
                </a:solidFill>
                <a:ea typeface="ＭＳ Ｐゴシック" pitchFamily="34" charset="-128"/>
              </a:rPr>
              <a:t>troitement liés aux VF.</a:t>
            </a:r>
          </a:p>
          <a:p>
            <a:pPr marL="933450" lvl="1" indent="-476250" algn="just" eaLnBrk="1" hangingPunct="1">
              <a:lnSpc>
                <a:spcPct val="130000"/>
              </a:lnSpc>
              <a:spcBef>
                <a:spcPct val="0"/>
              </a:spcBef>
              <a:spcAft>
                <a:spcPts val="0"/>
              </a:spcAft>
              <a:buClrTx/>
              <a:buFont typeface="Wingdings" pitchFamily="2" charset="2"/>
              <a:buChar char="Ø"/>
              <a:defRPr/>
            </a:pPr>
            <a:r>
              <a:rPr lang="fr-FR" sz="1600" b="0" dirty="0" smtClean="0">
                <a:solidFill>
                  <a:schemeClr val="accent6"/>
                </a:solidFill>
              </a:rPr>
              <a:t>Les points les plus cruciaux et pertinents pour le secteur concerné devront être mis en évidence dans les fiches d’identification/d’action et repris dans le CSGR.</a:t>
            </a:r>
          </a:p>
          <a:p>
            <a:pPr marL="933450" lvl="1" indent="-476250" eaLnBrk="1" hangingPunct="1">
              <a:lnSpc>
                <a:spcPct val="130000"/>
              </a:lnSpc>
              <a:spcBef>
                <a:spcPct val="0"/>
              </a:spcBef>
              <a:spcAft>
                <a:spcPts val="0"/>
              </a:spcAft>
              <a:buClrTx/>
              <a:buFontTx/>
              <a:buNone/>
              <a:defRPr/>
            </a:pPr>
            <a:endParaRPr lang="fr-FR" sz="1800" b="0" dirty="0" smtClean="0">
              <a:solidFill>
                <a:schemeClr val="accent6"/>
              </a:solidFill>
            </a:endParaRPr>
          </a:p>
          <a:p>
            <a:pPr marL="933450" lvl="1" indent="-476250" algn="just" eaLnBrk="1" hangingPunct="1">
              <a:lnSpc>
                <a:spcPct val="130000"/>
              </a:lnSpc>
              <a:spcBef>
                <a:spcPct val="0"/>
              </a:spcBef>
              <a:spcAft>
                <a:spcPts val="0"/>
              </a:spcAft>
              <a:buClrTx/>
              <a:buFont typeface="Wingdings" pitchFamily="2" charset="2"/>
              <a:buChar char="v"/>
              <a:defRPr/>
            </a:pPr>
            <a:r>
              <a:rPr lang="fr-FR" sz="1800" u="sng" dirty="0" smtClean="0">
                <a:solidFill>
                  <a:schemeClr val="tx1"/>
                </a:solidFill>
              </a:rPr>
              <a:t>E</a:t>
            </a:r>
            <a:r>
              <a:rPr lang="fr-FR" sz="1800" u="sng" dirty="0" smtClean="0">
                <a:solidFill>
                  <a:schemeClr val="tx1"/>
                </a:solidFill>
              </a:rPr>
              <a:t>valuation de la DUE</a:t>
            </a:r>
            <a:r>
              <a:rPr lang="fr-FR" sz="1800" b="0" dirty="0" smtClean="0">
                <a:solidFill>
                  <a:schemeClr val="tx1"/>
                </a:solidFill>
              </a:rPr>
              <a:t>= renforcer la préparation du </a:t>
            </a:r>
            <a:r>
              <a:rPr lang="fr-FR" sz="1800" b="0" dirty="0" smtClean="0">
                <a:solidFill>
                  <a:schemeClr val="tx1"/>
                </a:solidFill>
              </a:rPr>
              <a:t>CRS</a:t>
            </a:r>
            <a:r>
              <a:rPr lang="fr-FR" sz="1800" b="0" dirty="0" smtClean="0">
                <a:solidFill>
                  <a:schemeClr val="tx1"/>
                </a:solidFill>
              </a:rPr>
              <a:t>, identifier les sujets à suivre (CSGR)/mettre au cœur du dialogue politique.</a:t>
            </a:r>
            <a:endParaRPr lang="fr-FR" sz="1800" b="0" dirty="0">
              <a:solidFill>
                <a:schemeClr val="accent6"/>
              </a:solidFill>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51</a:t>
            </a:fld>
            <a:endParaRPr lang="en-GB"/>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68313" y="1339850"/>
            <a:ext cx="8280400" cy="576263"/>
          </a:xfrm>
        </p:spPr>
        <p:txBody>
          <a:bodyPr/>
          <a:lstStyle/>
          <a:p>
            <a:pPr eaLnBrk="1" hangingPunct="1"/>
            <a:r>
              <a:rPr lang="fr-FR" sz="2400" dirty="0" smtClean="0"/>
              <a:t>CCAE</a:t>
            </a:r>
            <a:r>
              <a:rPr lang="fr-FR" sz="2400" dirty="0" smtClean="0"/>
              <a:t>: Comment évaluer les </a:t>
            </a:r>
            <a:r>
              <a:rPr lang="en-US" sz="2400" dirty="0" smtClean="0"/>
              <a:t>VF</a:t>
            </a:r>
            <a:endParaRPr lang="en-US" sz="1800" dirty="0" smtClean="0"/>
          </a:p>
        </p:txBody>
      </p:sp>
      <p:sp>
        <p:nvSpPr>
          <p:cNvPr id="18435" name="Rectangle 3"/>
          <p:cNvSpPr>
            <a:spLocks noGrp="1" noChangeArrowheads="1"/>
          </p:cNvSpPr>
          <p:nvPr>
            <p:ph idx="1"/>
          </p:nvPr>
        </p:nvSpPr>
        <p:spPr>
          <a:xfrm>
            <a:off x="457200" y="1844675"/>
            <a:ext cx="8362950" cy="4824413"/>
          </a:xfrm>
        </p:spPr>
        <p:txBody>
          <a:bodyPr/>
          <a:lstStyle/>
          <a:p>
            <a:pPr marL="933450" lvl="1" indent="-476250" eaLnBrk="1" hangingPunct="1">
              <a:lnSpc>
                <a:spcPct val="130000"/>
              </a:lnSpc>
              <a:spcBef>
                <a:spcPct val="0"/>
              </a:spcBef>
              <a:spcAft>
                <a:spcPts val="0"/>
              </a:spcAft>
              <a:buClrTx/>
              <a:buFont typeface="Wingdings" pitchFamily="2" charset="2"/>
              <a:buChar char="Ø"/>
              <a:defRPr/>
            </a:pPr>
            <a:r>
              <a:rPr lang="fr-FR" sz="1800" b="0" dirty="0" smtClean="0">
                <a:solidFill>
                  <a:schemeClr val="accent6"/>
                </a:solidFill>
              </a:rPr>
              <a:t>Approche prospective pour informer sur le caractère d’une intervention et d’un engagement avec un pays fragile</a:t>
            </a:r>
          </a:p>
          <a:p>
            <a:pPr marL="933450" lvl="1" indent="-476250" eaLnBrk="1" hangingPunct="1">
              <a:lnSpc>
                <a:spcPct val="130000"/>
              </a:lnSpc>
              <a:spcBef>
                <a:spcPct val="0"/>
              </a:spcBef>
              <a:spcAft>
                <a:spcPts val="0"/>
              </a:spcAft>
              <a:buClrTx/>
              <a:buFont typeface="Wingdings" pitchFamily="2" charset="2"/>
              <a:buChar char="Ø"/>
              <a:defRPr/>
            </a:pPr>
            <a:r>
              <a:rPr lang="fr-FR" sz="1800" b="0" dirty="0" smtClean="0">
                <a:solidFill>
                  <a:schemeClr val="accent6"/>
                </a:solidFill>
              </a:rPr>
              <a:t>Différentes natures des situation de fragilité (</a:t>
            </a:r>
            <a:r>
              <a:rPr lang="fr-FR" sz="1800" b="0" dirty="0" smtClean="0">
                <a:solidFill>
                  <a:schemeClr val="accent6"/>
                </a:solidFill>
              </a:rPr>
              <a:t>prolongées, risques de résurgence/</a:t>
            </a:r>
            <a:r>
              <a:rPr lang="fr-FR" sz="1800" b="0" dirty="0" smtClean="0">
                <a:solidFill>
                  <a:schemeClr val="accent6"/>
                </a:solidFill>
              </a:rPr>
              <a:t>é</a:t>
            </a:r>
            <a:r>
              <a:rPr lang="fr-FR" sz="1800" b="0" dirty="0" smtClean="0">
                <a:solidFill>
                  <a:schemeClr val="accent6"/>
                </a:solidFill>
              </a:rPr>
              <a:t>mergence de conflits</a:t>
            </a:r>
            <a:r>
              <a:rPr lang="fr-FR" sz="1800" b="0" dirty="0" smtClean="0">
                <a:solidFill>
                  <a:schemeClr val="accent6"/>
                </a:solidFill>
              </a:rPr>
              <a:t>...).</a:t>
            </a:r>
          </a:p>
          <a:p>
            <a:pPr marL="933450" lvl="1" indent="-476250" eaLnBrk="1" hangingPunct="1">
              <a:lnSpc>
                <a:spcPct val="130000"/>
              </a:lnSpc>
              <a:spcBef>
                <a:spcPct val="0"/>
              </a:spcBef>
              <a:spcAft>
                <a:spcPts val="0"/>
              </a:spcAft>
              <a:buClrTx/>
              <a:buFont typeface="Wingdings" pitchFamily="2" charset="2"/>
              <a:buChar char="Ø"/>
              <a:defRPr/>
            </a:pPr>
            <a:r>
              <a:rPr lang="fr-FR" sz="1800" b="0" dirty="0" smtClean="0">
                <a:solidFill>
                  <a:schemeClr val="accent6"/>
                </a:solidFill>
                <a:ea typeface="+mn-ea"/>
                <a:cs typeface="+mn-cs"/>
              </a:rPr>
              <a:t>Signes tangibles d’engagements d’un gouvernement en termes de VF/réponses politiques à des situations de crises...</a:t>
            </a:r>
            <a:endParaRPr lang="fr-FR" sz="1800" b="0" kern="1200" dirty="0" smtClean="0">
              <a:solidFill>
                <a:schemeClr val="accent6"/>
              </a:solidFill>
              <a:ea typeface="+mn-ea"/>
              <a:cs typeface="+mn-cs"/>
            </a:endParaRPr>
          </a:p>
          <a:p>
            <a:pPr marL="933450" lvl="1" indent="-476250" eaLnBrk="1" hangingPunct="1">
              <a:lnSpc>
                <a:spcPct val="130000"/>
              </a:lnSpc>
              <a:spcBef>
                <a:spcPct val="0"/>
              </a:spcBef>
              <a:spcAft>
                <a:spcPts val="0"/>
              </a:spcAft>
              <a:buClrTx/>
              <a:buFont typeface="Wingdings" pitchFamily="2" charset="2"/>
              <a:buChar char="Ø"/>
              <a:defRPr/>
            </a:pPr>
            <a:r>
              <a:rPr lang="fr-FR" sz="1800" b="0" dirty="0" smtClean="0">
                <a:solidFill>
                  <a:schemeClr val="accent2"/>
                </a:solidFill>
              </a:rPr>
              <a:t>Utilité des questions des étapes 1 &amp; 2 pour </a:t>
            </a:r>
            <a:r>
              <a:rPr lang="fr-FR" sz="1800" b="0" dirty="0" smtClean="0">
                <a:solidFill>
                  <a:schemeClr val="accent2"/>
                </a:solidFill>
              </a:rPr>
              <a:t>un CBGD pour guider l’analyse des VF pour un CCAE</a:t>
            </a:r>
            <a:r>
              <a:rPr lang="fr-FR" sz="1800" b="0" dirty="0" smtClean="0">
                <a:solidFill>
                  <a:schemeClr val="accent2"/>
                </a:solidFill>
              </a:rPr>
              <a:t>.</a:t>
            </a:r>
          </a:p>
          <a:p>
            <a:pPr marL="933450" lvl="1" indent="-476250" eaLnBrk="1" hangingPunct="1">
              <a:lnSpc>
                <a:spcPct val="130000"/>
              </a:lnSpc>
              <a:spcBef>
                <a:spcPct val="0"/>
              </a:spcBef>
              <a:spcAft>
                <a:spcPts val="0"/>
              </a:spcAft>
              <a:buClrTx/>
              <a:buNone/>
              <a:defRPr/>
            </a:pPr>
            <a:endParaRPr lang="fr-FR" sz="1800" b="0" dirty="0" smtClean="0">
              <a:solidFill>
                <a:schemeClr val="accent2"/>
              </a:solidFill>
            </a:endParaRPr>
          </a:p>
          <a:p>
            <a:pPr marL="933450" lvl="1" indent="-476250" eaLnBrk="1" hangingPunct="1">
              <a:lnSpc>
                <a:spcPct val="130000"/>
              </a:lnSpc>
              <a:spcBef>
                <a:spcPct val="0"/>
              </a:spcBef>
              <a:spcAft>
                <a:spcPts val="0"/>
              </a:spcAft>
              <a:buClrTx/>
              <a:buFont typeface="Wingdings" pitchFamily="2" charset="2"/>
              <a:buChar char="v"/>
              <a:defRPr/>
            </a:pPr>
            <a:r>
              <a:rPr lang="fr-FR" sz="1800" dirty="0" smtClean="0">
                <a:solidFill>
                  <a:schemeClr val="tx1"/>
                </a:solidFill>
              </a:rPr>
              <a:t>Evaluation de la DUE</a:t>
            </a:r>
            <a:r>
              <a:rPr lang="fr-FR" sz="1800" b="0" dirty="0" smtClean="0">
                <a:solidFill>
                  <a:schemeClr val="tx1"/>
                </a:solidFill>
              </a:rPr>
              <a:t>= renforcer la préparation d’un CCAE, informer la décision du CPAB, identifier une situation de référence et les points à suivre à travers le CSGR et le dialogue politique/de politique.  </a:t>
            </a:r>
          </a:p>
          <a:p>
            <a:pPr marL="933450" lvl="1" indent="-476250" eaLnBrk="1" hangingPunct="1">
              <a:lnSpc>
                <a:spcPct val="130000"/>
              </a:lnSpc>
              <a:spcBef>
                <a:spcPct val="0"/>
              </a:spcBef>
              <a:spcAft>
                <a:spcPts val="0"/>
              </a:spcAft>
              <a:buFont typeface="Wingdings" pitchFamily="2" charset="2"/>
              <a:buChar char="Ø"/>
              <a:defRPr/>
            </a:pPr>
            <a:endParaRPr lang="en-GB" sz="1800" b="0" dirty="0" smtClean="0">
              <a:solidFill>
                <a:schemeClr val="accent2"/>
              </a:solidFill>
            </a:endParaRPr>
          </a:p>
          <a:p>
            <a:pPr marL="933450" lvl="1" indent="-476250" eaLnBrk="1" hangingPunct="1">
              <a:lnSpc>
                <a:spcPct val="130000"/>
              </a:lnSpc>
              <a:spcBef>
                <a:spcPct val="0"/>
              </a:spcBef>
              <a:spcAft>
                <a:spcPts val="0"/>
              </a:spcAft>
              <a:buFont typeface="Wingdings" pitchFamily="2" charset="2"/>
              <a:buChar char="Ø"/>
              <a:defRPr/>
            </a:pPr>
            <a:endParaRPr lang="en-GB" sz="1800" b="0" dirty="0" smtClean="0">
              <a:solidFill>
                <a:schemeClr val="accent2"/>
              </a:solidFill>
            </a:endParaRPr>
          </a:p>
          <a:p>
            <a:pPr marL="933450" lvl="1" indent="-476250" eaLnBrk="1" hangingPunct="1">
              <a:lnSpc>
                <a:spcPct val="130000"/>
              </a:lnSpc>
              <a:spcBef>
                <a:spcPct val="0"/>
              </a:spcBef>
              <a:spcAft>
                <a:spcPts val="0"/>
              </a:spcAft>
              <a:buFont typeface="Wingdings" pitchFamily="2" charset="2"/>
              <a:buChar char="Ø"/>
              <a:defRPr/>
            </a:pPr>
            <a:endParaRPr lang="en-GB" sz="1800"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Ø"/>
              <a:defRPr/>
            </a:pPr>
            <a:endParaRPr lang="en-GB" sz="1800" b="0" dirty="0" smtClean="0">
              <a:solidFill>
                <a:schemeClr val="accent6"/>
              </a:solidFill>
            </a:endParaRPr>
          </a:p>
          <a:p>
            <a:pPr marL="0" indent="0" eaLnBrk="1" hangingPunct="1">
              <a:lnSpc>
                <a:spcPct val="80000"/>
              </a:lnSpc>
              <a:buFontTx/>
              <a:buNone/>
              <a:defRPr/>
            </a:pPr>
            <a:endParaRPr lang="en-GB" sz="2000" i="0" dirty="0" smtClean="0">
              <a:solidFill>
                <a:schemeClr val="accent6"/>
              </a:solidFill>
            </a:endParaRPr>
          </a:p>
          <a:p>
            <a:pPr marL="0" indent="0" eaLnBrk="1" hangingPunct="1">
              <a:lnSpc>
                <a:spcPct val="80000"/>
              </a:lnSpc>
              <a:buFontTx/>
              <a:buNone/>
              <a:defRPr/>
            </a:pPr>
            <a:endParaRPr lang="en-GB" sz="2000" i="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en-US" sz="1800"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en-US" sz="1800" b="0" dirty="0" smtClean="0">
              <a:solidFill>
                <a:schemeClr val="accent6"/>
              </a:solidFill>
            </a:endParaRPr>
          </a:p>
          <a:p>
            <a:pPr marL="933450" lvl="1" indent="-476250" eaLnBrk="1" hangingPunct="1">
              <a:lnSpc>
                <a:spcPct val="130000"/>
              </a:lnSpc>
              <a:spcBef>
                <a:spcPct val="0"/>
              </a:spcBef>
              <a:spcAft>
                <a:spcPts val="0"/>
              </a:spcAft>
              <a:buFont typeface="Wingdings" pitchFamily="2" charset="2"/>
              <a:buChar char="§"/>
              <a:defRPr/>
            </a:pPr>
            <a:endParaRPr lang="en-US" b="0" dirty="0">
              <a:solidFill>
                <a:schemeClr val="accent6"/>
              </a:solidFill>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52</a:t>
            </a:fld>
            <a:endParaRPr lang="en-GB"/>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79388" y="1196975"/>
            <a:ext cx="8445500" cy="792163"/>
          </a:xfrm>
        </p:spPr>
        <p:txBody>
          <a:bodyPr/>
          <a:lstStyle/>
          <a:p>
            <a:pPr algn="ctr" eaLnBrk="1" hangingPunct="1"/>
            <a:r>
              <a:rPr lang="fr-FR" sz="2400" dirty="0" smtClean="0"/>
              <a:t>Suivi des VF durant la</a:t>
            </a:r>
            <a:r>
              <a:rPr lang="fr-FR" sz="2400" dirty="0" smtClean="0"/>
              <a:t> </a:t>
            </a:r>
            <a:r>
              <a:rPr lang="fr-FR" sz="2400" dirty="0" smtClean="0"/>
              <a:t>mise en œuvre</a:t>
            </a:r>
            <a:endParaRPr lang="fr-FR" sz="2400" dirty="0" smtClean="0"/>
          </a:p>
        </p:txBody>
      </p:sp>
      <p:sp>
        <p:nvSpPr>
          <p:cNvPr id="21507" name="Rectangle 3"/>
          <p:cNvSpPr>
            <a:spLocks noGrp="1" noChangeArrowheads="1"/>
          </p:cNvSpPr>
          <p:nvPr>
            <p:ph idx="1"/>
          </p:nvPr>
        </p:nvSpPr>
        <p:spPr>
          <a:xfrm>
            <a:off x="107950" y="2276474"/>
            <a:ext cx="8856663" cy="4320877"/>
          </a:xfrm>
        </p:spPr>
        <p:txBody>
          <a:bodyPr/>
          <a:lstStyle/>
          <a:p>
            <a:pPr marL="933450" lvl="1" indent="-476250" algn="just" eaLnBrk="1" hangingPunct="1">
              <a:lnSpc>
                <a:spcPct val="130000"/>
              </a:lnSpc>
              <a:spcBef>
                <a:spcPct val="0"/>
              </a:spcBef>
              <a:spcAft>
                <a:spcPts val="0"/>
              </a:spcAft>
              <a:buClrTx/>
              <a:buFont typeface="Wingdings" pitchFamily="2" charset="2"/>
              <a:buChar char="§"/>
              <a:defRPr/>
            </a:pPr>
            <a:r>
              <a:rPr lang="fr-FR" sz="1800" b="0" dirty="0" smtClean="0">
                <a:solidFill>
                  <a:schemeClr val="accent6"/>
                </a:solidFill>
              </a:rPr>
              <a:t>Reportage politique des Chef de DUE/Chef de Mission UE.</a:t>
            </a:r>
          </a:p>
          <a:p>
            <a:pPr marL="933450" lvl="1" indent="-476250" algn="just" eaLnBrk="1" hangingPunct="1">
              <a:lnSpc>
                <a:spcPct val="130000"/>
              </a:lnSpc>
              <a:spcBef>
                <a:spcPct val="0"/>
              </a:spcBef>
              <a:spcAft>
                <a:spcPts val="0"/>
              </a:spcAft>
              <a:buClrTx/>
              <a:buFont typeface="Wingdings" pitchFamily="2" charset="2"/>
              <a:buChar char="§"/>
              <a:defRPr/>
            </a:pPr>
            <a:endParaRPr lang="fr-FR" sz="1800" b="0" dirty="0" smtClean="0">
              <a:solidFill>
                <a:schemeClr val="accent6"/>
              </a:solidFill>
            </a:endParaRPr>
          </a:p>
          <a:p>
            <a:pPr marL="933450" lvl="1" indent="-476250" algn="just" eaLnBrk="1" hangingPunct="1">
              <a:lnSpc>
                <a:spcPct val="130000"/>
              </a:lnSpc>
              <a:spcBef>
                <a:spcPct val="0"/>
              </a:spcBef>
              <a:spcAft>
                <a:spcPts val="0"/>
              </a:spcAft>
              <a:buClrTx/>
              <a:buFont typeface="Wingdings" pitchFamily="2" charset="2"/>
              <a:buChar char="§"/>
              <a:defRPr/>
            </a:pPr>
            <a:r>
              <a:rPr lang="fr-FR" sz="1800" b="0" dirty="0" smtClean="0">
                <a:solidFill>
                  <a:schemeClr val="accent6"/>
                </a:solidFill>
              </a:rPr>
              <a:t>Dialogue politique entre l’UE et le pays partenaire.</a:t>
            </a:r>
          </a:p>
          <a:p>
            <a:pPr marL="933450" lvl="1" indent="-476250" algn="just" eaLnBrk="1" hangingPunct="1">
              <a:lnSpc>
                <a:spcPct val="130000"/>
              </a:lnSpc>
              <a:spcBef>
                <a:spcPct val="0"/>
              </a:spcBef>
              <a:spcAft>
                <a:spcPts val="0"/>
              </a:spcAft>
              <a:buClrTx/>
              <a:buFont typeface="Wingdings" pitchFamily="2" charset="2"/>
              <a:buChar char="§"/>
              <a:defRPr/>
            </a:pPr>
            <a:endParaRPr lang="fr-FR" sz="1800" b="0" dirty="0" smtClean="0">
              <a:solidFill>
                <a:schemeClr val="accent6"/>
              </a:solidFill>
            </a:endParaRPr>
          </a:p>
          <a:p>
            <a:pPr marL="933450" lvl="1" indent="-476250" algn="just" eaLnBrk="1" hangingPunct="1">
              <a:lnSpc>
                <a:spcPct val="130000"/>
              </a:lnSpc>
              <a:spcBef>
                <a:spcPct val="0"/>
              </a:spcBef>
              <a:spcAft>
                <a:spcPts val="0"/>
              </a:spcAft>
              <a:buClrTx/>
              <a:buFont typeface="Wingdings" pitchFamily="2" charset="2"/>
              <a:buChar char="§"/>
              <a:defRPr/>
            </a:pPr>
            <a:r>
              <a:rPr lang="fr-FR" sz="1800" b="0" dirty="0" smtClean="0">
                <a:solidFill>
                  <a:schemeClr val="accent6"/>
                </a:solidFill>
              </a:rPr>
              <a:t>Examen périodique universel des NU, Stratégies pays de l’UE relatives aux DH.</a:t>
            </a:r>
          </a:p>
          <a:p>
            <a:pPr marL="1333500" lvl="2" indent="-476250" algn="just" eaLnBrk="1" hangingPunct="1">
              <a:lnSpc>
                <a:spcPct val="130000"/>
              </a:lnSpc>
              <a:spcBef>
                <a:spcPct val="0"/>
              </a:spcBef>
              <a:spcAft>
                <a:spcPts val="0"/>
              </a:spcAft>
              <a:buFont typeface="Wingdings" pitchFamily="2" charset="2"/>
              <a:buChar char="Ø"/>
              <a:defRPr/>
            </a:pPr>
            <a:r>
              <a:rPr lang="fr-FR" sz="1800" dirty="0" smtClean="0">
                <a:solidFill>
                  <a:schemeClr val="accent6"/>
                </a:solidFill>
              </a:rPr>
              <a:t>Ces mécanismes/informations doivent nourrir le dialogue politique/de politique UE – pays partenaire</a:t>
            </a:r>
            <a:endParaRPr lang="fr-FR" sz="1800" b="0" dirty="0" smtClean="0">
              <a:solidFill>
                <a:schemeClr val="accent6"/>
              </a:solidFill>
            </a:endParaRPr>
          </a:p>
          <a:p>
            <a:pPr marL="933450" lvl="1" indent="-476250" algn="just" eaLnBrk="1" hangingPunct="1">
              <a:lnSpc>
                <a:spcPct val="130000"/>
              </a:lnSpc>
              <a:spcBef>
                <a:spcPct val="0"/>
              </a:spcBef>
              <a:spcAft>
                <a:spcPts val="0"/>
              </a:spcAft>
              <a:buClrTx/>
              <a:buFontTx/>
              <a:buNone/>
              <a:defRPr/>
            </a:pPr>
            <a:r>
              <a:rPr lang="fr-FR" sz="1800" dirty="0" smtClean="0">
                <a:solidFill>
                  <a:schemeClr val="accent6"/>
                </a:solidFill>
              </a:rPr>
              <a:t>Rappel: </a:t>
            </a:r>
          </a:p>
          <a:p>
            <a:pPr marL="933450" lvl="1" indent="-476250" algn="just" eaLnBrk="1" hangingPunct="1">
              <a:lnSpc>
                <a:spcPct val="130000"/>
              </a:lnSpc>
              <a:spcBef>
                <a:spcPct val="0"/>
              </a:spcBef>
              <a:spcAft>
                <a:spcPts val="0"/>
              </a:spcAft>
              <a:buClrTx/>
              <a:buFontTx/>
              <a:buNone/>
              <a:defRPr/>
            </a:pPr>
            <a:r>
              <a:rPr lang="fr-FR" sz="1800" b="0" dirty="0" smtClean="0">
                <a:solidFill>
                  <a:schemeClr val="accent6"/>
                </a:solidFill>
              </a:rPr>
              <a:t>-  Coordination au sein de l’UE sur l’appréciation des VF (CBGD)</a:t>
            </a:r>
          </a:p>
          <a:p>
            <a:pPr marL="933450" lvl="1" indent="-476250" algn="just" eaLnBrk="1" hangingPunct="1">
              <a:lnSpc>
                <a:spcPct val="130000"/>
              </a:lnSpc>
              <a:spcBef>
                <a:spcPct val="0"/>
              </a:spcBef>
              <a:spcAft>
                <a:spcPts val="0"/>
              </a:spcAft>
              <a:buClrTx/>
              <a:buFontTx/>
              <a:buNone/>
              <a:defRPr/>
            </a:pPr>
            <a:r>
              <a:rPr lang="fr-FR" sz="1800" b="0" dirty="0" smtClean="0">
                <a:solidFill>
                  <a:schemeClr val="accent6"/>
                </a:solidFill>
              </a:rPr>
              <a:t>- Le CSGR: instrument de monitorage des FV (</a:t>
            </a:r>
            <a:r>
              <a:rPr lang="fr-FR" sz="1800" b="0" dirty="0" smtClean="0">
                <a:solidFill>
                  <a:schemeClr val="accent6"/>
                </a:solidFill>
              </a:rPr>
              <a:t>catégorie de risque politique)</a:t>
            </a:r>
            <a:r>
              <a:rPr lang="fr-FR" sz="1800" b="0" dirty="0" smtClean="0">
                <a:solidFill>
                  <a:schemeClr val="accent6"/>
                </a:solidFill>
              </a:rPr>
              <a:t>.</a:t>
            </a:r>
            <a:endParaRPr lang="fr-FR" sz="1800" b="0" dirty="0">
              <a:solidFill>
                <a:schemeClr val="accent6"/>
              </a:solidFill>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53</a:t>
            </a:fld>
            <a:endParaRPr lang="en-GB"/>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0" y="1268413"/>
            <a:ext cx="9144000" cy="936625"/>
          </a:xfrm>
        </p:spPr>
        <p:txBody>
          <a:bodyPr/>
          <a:lstStyle/>
          <a:p>
            <a:pPr algn="ctr" eaLnBrk="1" hangingPunct="1"/>
            <a:r>
              <a:rPr lang="fr-FR" sz="2400" dirty="0" smtClean="0">
                <a:solidFill>
                  <a:schemeClr val="accent2"/>
                </a:solidFill>
              </a:rPr>
              <a:t>S</a:t>
            </a:r>
            <a:r>
              <a:rPr lang="fr-FR" sz="2400" dirty="0" smtClean="0">
                <a:solidFill>
                  <a:schemeClr val="accent2"/>
                </a:solidFill>
              </a:rPr>
              <a:t>ituations possibles durant la mise en œuvre: progressivité et proportionnalité des réponses</a:t>
            </a:r>
            <a:endParaRPr lang="fr-FR" sz="2400" dirty="0" smtClean="0">
              <a:solidFill>
                <a:schemeClr val="accent2"/>
              </a:solidFill>
            </a:endParaRPr>
          </a:p>
        </p:txBody>
      </p:sp>
      <p:sp>
        <p:nvSpPr>
          <p:cNvPr id="21507" name="Rectangle 3"/>
          <p:cNvSpPr>
            <a:spLocks noGrp="1" noChangeArrowheads="1"/>
          </p:cNvSpPr>
          <p:nvPr>
            <p:ph idx="1"/>
          </p:nvPr>
        </p:nvSpPr>
        <p:spPr>
          <a:xfrm>
            <a:off x="107950" y="2276475"/>
            <a:ext cx="8856663" cy="4321175"/>
          </a:xfrm>
        </p:spPr>
        <p:txBody>
          <a:bodyPr/>
          <a:lstStyle/>
          <a:p>
            <a:pPr marL="933450" lvl="1" indent="-476250" algn="just" eaLnBrk="1" hangingPunct="1">
              <a:lnSpc>
                <a:spcPct val="130000"/>
              </a:lnSpc>
              <a:spcBef>
                <a:spcPct val="0"/>
              </a:spcBef>
              <a:spcAft>
                <a:spcPts val="0"/>
              </a:spcAft>
              <a:buClrTx/>
              <a:buFont typeface="Wingdings" pitchFamily="2" charset="2"/>
              <a:buChar char="§"/>
              <a:defRPr/>
            </a:pPr>
            <a:r>
              <a:rPr lang="fr-FR" sz="1800" b="0" dirty="0" smtClean="0">
                <a:solidFill>
                  <a:schemeClr val="accent6"/>
                </a:solidFill>
              </a:rPr>
              <a:t>Emergences de préoccupations: mesures d’atténuation/renforcement du dialogue politique-feuille de route/ajustements financiers ou contractuels. </a:t>
            </a:r>
          </a:p>
          <a:p>
            <a:pPr marL="933450" lvl="1" indent="-476250" algn="just" eaLnBrk="1" hangingPunct="1">
              <a:lnSpc>
                <a:spcPct val="130000"/>
              </a:lnSpc>
              <a:spcBef>
                <a:spcPct val="0"/>
              </a:spcBef>
              <a:spcAft>
                <a:spcPts val="0"/>
              </a:spcAft>
              <a:buClrTx/>
              <a:buFontTx/>
              <a:buNone/>
              <a:defRPr/>
            </a:pPr>
            <a:endParaRPr lang="fr-FR" sz="1800" b="0" dirty="0" smtClean="0">
              <a:solidFill>
                <a:schemeClr val="accent6"/>
              </a:solidFill>
            </a:endParaRPr>
          </a:p>
          <a:p>
            <a:pPr marL="933450" lvl="1" indent="-476250" algn="just" eaLnBrk="1" hangingPunct="1">
              <a:lnSpc>
                <a:spcPct val="130000"/>
              </a:lnSpc>
              <a:spcBef>
                <a:spcPct val="0"/>
              </a:spcBef>
              <a:spcAft>
                <a:spcPts val="0"/>
              </a:spcAft>
              <a:buClrTx/>
              <a:buFont typeface="Wingdings" pitchFamily="2" charset="2"/>
              <a:buChar char="§"/>
              <a:defRPr/>
            </a:pPr>
            <a:r>
              <a:rPr lang="fr-FR" sz="1800" b="0" dirty="0" smtClean="0">
                <a:solidFill>
                  <a:schemeClr val="accent6"/>
                </a:solidFill>
              </a:rPr>
              <a:t>Détériorations significatives des FV</a:t>
            </a:r>
            <a:r>
              <a:rPr lang="fr-FR" sz="1800" b="0" dirty="0" smtClean="0">
                <a:solidFill>
                  <a:schemeClr val="accent6"/>
                </a:solidFill>
              </a:rPr>
              <a:t>:</a:t>
            </a:r>
            <a:r>
              <a:rPr lang="fr-FR" sz="1800" b="0" dirty="0" smtClean="0">
                <a:solidFill>
                  <a:schemeClr val="accent6"/>
                </a:solidFill>
              </a:rPr>
              <a:t> Article 23 des Convention de Financement, réaffectation vers d’autres modalités (possibilité du passag</a:t>
            </a:r>
            <a:r>
              <a:rPr lang="fr-FR" sz="1800" b="0" dirty="0" smtClean="0">
                <a:solidFill>
                  <a:schemeClr val="accent6"/>
                </a:solidFill>
              </a:rPr>
              <a:t>e CBGD à CRS)</a:t>
            </a:r>
            <a:r>
              <a:rPr lang="fr-FR" sz="1800" b="0" dirty="0" smtClean="0">
                <a:solidFill>
                  <a:schemeClr val="accent6"/>
                </a:solidFill>
              </a:rPr>
              <a:t> - Consultation CPAB.</a:t>
            </a:r>
          </a:p>
          <a:p>
            <a:pPr marL="933450" lvl="1" indent="-476250" algn="just" eaLnBrk="1" hangingPunct="1">
              <a:lnSpc>
                <a:spcPct val="130000"/>
              </a:lnSpc>
              <a:spcBef>
                <a:spcPct val="0"/>
              </a:spcBef>
              <a:spcAft>
                <a:spcPts val="0"/>
              </a:spcAft>
              <a:buClrTx/>
              <a:buFontTx/>
              <a:buNone/>
              <a:defRPr/>
            </a:pPr>
            <a:r>
              <a:rPr lang="fr-FR" sz="1800" b="0" dirty="0" smtClean="0">
                <a:solidFill>
                  <a:schemeClr val="accent6"/>
                </a:solidFill>
              </a:rPr>
              <a:t> </a:t>
            </a:r>
          </a:p>
          <a:p>
            <a:pPr marL="933450" lvl="1" indent="-476250" algn="just" eaLnBrk="1" hangingPunct="1">
              <a:lnSpc>
                <a:spcPct val="130000"/>
              </a:lnSpc>
              <a:spcBef>
                <a:spcPct val="0"/>
              </a:spcBef>
              <a:spcAft>
                <a:spcPts val="0"/>
              </a:spcAft>
              <a:buClrTx/>
              <a:buFont typeface="Wingdings" pitchFamily="2" charset="2"/>
              <a:buChar char="§"/>
              <a:defRPr/>
            </a:pPr>
            <a:r>
              <a:rPr lang="fr-FR" sz="1800" b="0" dirty="0" smtClean="0">
                <a:solidFill>
                  <a:schemeClr val="accent6"/>
                </a:solidFill>
              </a:rPr>
              <a:t>Cas extrême: Révision/suspension de l’ensemble de la coopération (art 96 </a:t>
            </a:r>
            <a:r>
              <a:rPr lang="fr-FR" sz="1800" b="0" dirty="0" smtClean="0">
                <a:solidFill>
                  <a:schemeClr val="accent6"/>
                </a:solidFill>
              </a:rPr>
              <a:t>de l’Accord de </a:t>
            </a:r>
            <a:r>
              <a:rPr lang="fr-FR" sz="1800" b="0" dirty="0" smtClean="0">
                <a:solidFill>
                  <a:schemeClr val="accent6"/>
                </a:solidFill>
              </a:rPr>
              <a:t>Cotonou, </a:t>
            </a:r>
            <a:r>
              <a:rPr lang="fr-FR" sz="1800" b="0" dirty="0" smtClean="0">
                <a:solidFill>
                  <a:schemeClr val="accent6"/>
                </a:solidFill>
              </a:rPr>
              <a:t>a</a:t>
            </a:r>
            <a:r>
              <a:rPr lang="fr-FR" sz="1800" b="0" dirty="0" smtClean="0">
                <a:solidFill>
                  <a:schemeClr val="accent6"/>
                </a:solidFill>
              </a:rPr>
              <a:t>rt 1 DCI and ENPI), réallocation possible à des ONG..</a:t>
            </a:r>
            <a:r>
              <a:rPr lang="fr-FR" sz="1600" b="0" dirty="0" smtClean="0">
                <a:solidFill>
                  <a:schemeClr val="accent6"/>
                </a:solidFill>
              </a:rPr>
              <a:t>. </a:t>
            </a:r>
            <a:endParaRPr lang="fr-FR" sz="1600" b="0" dirty="0" smtClean="0">
              <a:solidFill>
                <a:schemeClr val="accent6"/>
              </a:solidFill>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54</a:t>
            </a:fld>
            <a:endParaRPr lang="en-GB"/>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PLAN</a:t>
            </a:r>
            <a:endParaRPr lang="en-GB" dirty="0"/>
          </a:p>
        </p:txBody>
      </p:sp>
      <p:sp>
        <p:nvSpPr>
          <p:cNvPr id="3" name="Content Placeholder 2"/>
          <p:cNvSpPr>
            <a:spLocks noGrp="1"/>
          </p:cNvSpPr>
          <p:nvPr>
            <p:ph idx="1"/>
          </p:nvPr>
        </p:nvSpPr>
        <p:spPr>
          <a:xfrm>
            <a:off x="500034" y="1628800"/>
            <a:ext cx="8229600" cy="5229200"/>
          </a:xfrm>
        </p:spPr>
        <p:txBody>
          <a:bodyPr/>
          <a:lstStyle/>
          <a:p>
            <a:pPr marL="457200" indent="-457200">
              <a:spcBef>
                <a:spcPts val="1200"/>
              </a:spcBef>
              <a:buClrTx/>
              <a:buAutoNum type="arabicPeriod"/>
            </a:pPr>
            <a:r>
              <a:rPr lang="fr-FR" sz="2000" i="0" dirty="0" smtClean="0"/>
              <a:t>Qu’est-ce que l’appui budgétaire?</a:t>
            </a:r>
          </a:p>
          <a:p>
            <a:pPr marL="457200" indent="-457200">
              <a:spcBef>
                <a:spcPts val="1200"/>
              </a:spcBef>
              <a:buClrTx/>
              <a:buFontTx/>
              <a:buAutoNum type="arabicPeriod"/>
            </a:pPr>
            <a:r>
              <a:rPr lang="fr-FR" sz="2000" i="0" dirty="0" smtClean="0"/>
              <a:t>Pourquoi utiliser l’appui budgétaire: objectifs et logique d’intervention</a:t>
            </a:r>
          </a:p>
          <a:p>
            <a:pPr marL="457200" indent="-457200">
              <a:spcBef>
                <a:spcPts val="1200"/>
              </a:spcBef>
              <a:buClrTx/>
              <a:buFontTx/>
              <a:buAutoNum type="arabicPeriod"/>
            </a:pPr>
            <a:r>
              <a:rPr lang="fr-FR" sz="2000" i="0" dirty="0" smtClean="0">
                <a:solidFill>
                  <a:schemeClr val="accent2"/>
                </a:solidFill>
              </a:rPr>
              <a:t>La nouvelle approche de l’appui budgétaire et aperçu des lignes directrices révisées</a:t>
            </a:r>
            <a:endParaRPr lang="en-GB" sz="2000" i="0" dirty="0" smtClean="0">
              <a:solidFill>
                <a:schemeClr val="accent2"/>
              </a:solidFill>
            </a:endParaRPr>
          </a:p>
          <a:p>
            <a:pPr marL="457200" indent="-457200">
              <a:spcBef>
                <a:spcPts val="1200"/>
              </a:spcBef>
              <a:buClrTx/>
              <a:buFontTx/>
              <a:buAutoNum type="arabicPeriod"/>
            </a:pPr>
            <a:r>
              <a:rPr lang="fr-FR" sz="2000" i="0" dirty="0" smtClean="0"/>
              <a:t>Les trois types de contrats d’appui budgétaire</a:t>
            </a:r>
            <a:endParaRPr lang="fr-FR" sz="2200" i="0" dirty="0" smtClean="0"/>
          </a:p>
          <a:p>
            <a:pPr algn="ctr"/>
            <a:r>
              <a:rPr lang="fr-FR" sz="2200" b="1" i="0" dirty="0" smtClean="0">
                <a:solidFill>
                  <a:srgbClr val="33CC33"/>
                </a:solidFill>
              </a:rPr>
              <a:t>Break</a:t>
            </a:r>
          </a:p>
          <a:p>
            <a:pPr marL="457200" indent="-457200">
              <a:spcBef>
                <a:spcPts val="1200"/>
              </a:spcBef>
              <a:buClrTx/>
              <a:buFont typeface="+mj-lt"/>
              <a:buAutoNum type="arabicPeriod" startAt="5"/>
            </a:pPr>
            <a:r>
              <a:rPr lang="fr-FR" sz="2000" i="0" dirty="0" smtClean="0"/>
              <a:t>Nouvelle structure de gouvernance et nouveau cycle des opérations  programme</a:t>
            </a:r>
            <a:endParaRPr lang="en-GB" sz="2000" i="0" dirty="0" smtClean="0"/>
          </a:p>
          <a:p>
            <a:pPr marL="457200" indent="-457200">
              <a:spcBef>
                <a:spcPts val="1200"/>
              </a:spcBef>
              <a:buClrTx/>
              <a:buFont typeface="+mj-lt"/>
              <a:buAutoNum type="arabicPeriod" startAt="5"/>
            </a:pPr>
            <a:r>
              <a:rPr lang="fr-BE" sz="2000" i="0" dirty="0" smtClean="0"/>
              <a:t>Appui budgétaire et décentralisation   </a:t>
            </a:r>
            <a:endParaRPr lang="en-GB" sz="2000" i="0" dirty="0" smtClean="0"/>
          </a:p>
          <a:p>
            <a:pPr marL="457200" indent="-457200">
              <a:spcBef>
                <a:spcPts val="1200"/>
              </a:spcBef>
              <a:buClrTx/>
              <a:buFont typeface="+mj-lt"/>
              <a:buAutoNum type="arabicPeriod" startAt="5"/>
            </a:pPr>
            <a:r>
              <a:rPr lang="fr-FR" sz="2000" i="0" dirty="0" smtClean="0"/>
              <a:t>Valeurs fondamentales et appui budgétaire de l’UE </a:t>
            </a:r>
            <a:endParaRPr lang="en-GB" sz="2000" i="0" dirty="0" smtClean="0"/>
          </a:p>
          <a:p>
            <a:pPr marL="457200" indent="-457200">
              <a:spcBef>
                <a:spcPts val="1200"/>
              </a:spcBef>
              <a:buClrTx/>
              <a:buFont typeface="+mj-lt"/>
              <a:buAutoNum type="arabicPeriod" startAt="5"/>
            </a:pPr>
            <a:r>
              <a:rPr lang="fr-FR" sz="2000" i="0" dirty="0" smtClean="0">
                <a:solidFill>
                  <a:srgbClr val="FF0000"/>
                </a:solidFill>
              </a:rPr>
              <a:t>Critères d’éligibilité de l’appui budgétaire de l’UE</a:t>
            </a:r>
            <a:endParaRPr lang="fr-BE" i="0" dirty="0" smtClean="0">
              <a:solidFill>
                <a:srgbClr val="FF0000"/>
              </a:solidFill>
            </a:endParaRPr>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55</a:t>
            </a:fld>
            <a:endParaRPr lang="en-GB"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395288" y="1339850"/>
            <a:ext cx="8229600" cy="720725"/>
          </a:xfrm>
        </p:spPr>
        <p:txBody>
          <a:bodyPr/>
          <a:lstStyle/>
          <a:p>
            <a:pPr indent="0" eaLnBrk="1" hangingPunct="1"/>
            <a:r>
              <a:rPr lang="fr-FR" sz="2600" noProof="0" dirty="0" smtClean="0"/>
              <a:t>Critères d’éligibilité de l’appui budgétaire de l’UE</a:t>
            </a:r>
          </a:p>
        </p:txBody>
      </p:sp>
      <p:sp>
        <p:nvSpPr>
          <p:cNvPr id="28675" name="Rectangle 3"/>
          <p:cNvSpPr>
            <a:spLocks noGrp="1" noChangeArrowheads="1"/>
          </p:cNvSpPr>
          <p:nvPr>
            <p:ph type="body" idx="1"/>
          </p:nvPr>
        </p:nvSpPr>
        <p:spPr>
          <a:xfrm>
            <a:off x="395536" y="2277616"/>
            <a:ext cx="8496944" cy="4175720"/>
          </a:xfrm>
        </p:spPr>
        <p:txBody>
          <a:bodyPr/>
          <a:lstStyle/>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Stratégie de développement pertinente et crédible sur le plan national ou sectoriel</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Politique macroéconomique orientée vers la stabilité</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Programme de réforme de la GFP pertinent et crédible</a:t>
            </a:r>
          </a:p>
          <a:p>
            <a:pPr marL="933450" lvl="1" indent="-476250" eaLnBrk="1" hangingPunct="1">
              <a:lnSpc>
                <a:spcPct val="130000"/>
              </a:lnSpc>
              <a:spcBef>
                <a:spcPct val="0"/>
              </a:spcBef>
              <a:spcAft>
                <a:spcPts val="0"/>
              </a:spcAft>
              <a:buFont typeface="Wingdings" pitchFamily="2" charset="2"/>
              <a:buChar char="§"/>
              <a:defRPr/>
            </a:pPr>
            <a:r>
              <a:rPr lang="fr-FR" b="0" noProof="0" dirty="0" smtClean="0">
                <a:solidFill>
                  <a:schemeClr val="accent6"/>
                </a:solidFill>
              </a:rPr>
              <a:t>Publication du budget (transparence et supervision du budget)</a:t>
            </a:r>
          </a:p>
          <a:p>
            <a:pPr marL="457200" lvl="1" indent="0" eaLnBrk="1" hangingPunct="1">
              <a:lnSpc>
                <a:spcPct val="130000"/>
              </a:lnSpc>
              <a:spcBef>
                <a:spcPct val="0"/>
              </a:spcBef>
              <a:spcAft>
                <a:spcPts val="0"/>
              </a:spcAft>
              <a:buFontTx/>
              <a:buNone/>
              <a:defRPr/>
            </a:pPr>
            <a:endParaRPr lang="fr-FR" sz="800" b="0" noProof="0" dirty="0" smtClean="0">
              <a:solidFill>
                <a:schemeClr val="accent6"/>
              </a:solidFill>
            </a:endParaRPr>
          </a:p>
          <a:p>
            <a:pPr marL="457200" lvl="1" indent="0" eaLnBrk="1" hangingPunct="1">
              <a:lnSpc>
                <a:spcPct val="130000"/>
              </a:lnSpc>
              <a:spcBef>
                <a:spcPct val="0"/>
              </a:spcBef>
              <a:spcAft>
                <a:spcPts val="0"/>
              </a:spcAft>
              <a:buFontTx/>
              <a:buNone/>
              <a:defRPr/>
            </a:pPr>
            <a:r>
              <a:rPr lang="fr-FR" b="0" noProof="0" dirty="0" smtClean="0">
                <a:solidFill>
                  <a:schemeClr val="accent6"/>
                </a:solidFill>
              </a:rPr>
              <a:t>Durant la </a:t>
            </a:r>
            <a:r>
              <a:rPr lang="fr-FR" b="0" noProof="0" dirty="0" smtClean="0">
                <a:solidFill>
                  <a:srgbClr val="C00000"/>
                </a:solidFill>
              </a:rPr>
              <a:t>formulation</a:t>
            </a:r>
            <a:r>
              <a:rPr lang="fr-FR" b="0" noProof="0" dirty="0" smtClean="0">
                <a:solidFill>
                  <a:schemeClr val="accent6"/>
                </a:solidFill>
              </a:rPr>
              <a:t>, la pertinence et la crédibilité des politiques et stratégies gouvernementales seront évaluées.</a:t>
            </a:r>
          </a:p>
          <a:p>
            <a:pPr marL="457200" lvl="1" indent="0" eaLnBrk="1" hangingPunct="1">
              <a:lnSpc>
                <a:spcPct val="130000"/>
              </a:lnSpc>
              <a:spcBef>
                <a:spcPct val="0"/>
              </a:spcBef>
              <a:spcAft>
                <a:spcPts val="0"/>
              </a:spcAft>
              <a:buFontTx/>
              <a:buNone/>
              <a:defRPr/>
            </a:pPr>
            <a:r>
              <a:rPr lang="fr-FR" b="0" noProof="0" dirty="0" smtClean="0">
                <a:solidFill>
                  <a:schemeClr val="accent6"/>
                </a:solidFill>
              </a:rPr>
              <a:t>Durant la </a:t>
            </a:r>
            <a:r>
              <a:rPr lang="fr-FR" b="0" noProof="0" dirty="0" smtClean="0">
                <a:solidFill>
                  <a:srgbClr val="C00000"/>
                </a:solidFill>
              </a:rPr>
              <a:t>mise en œuvre</a:t>
            </a:r>
            <a:r>
              <a:rPr lang="fr-FR" b="0" noProof="0" dirty="0" smtClean="0">
                <a:solidFill>
                  <a:schemeClr val="accent6"/>
                </a:solidFill>
              </a:rPr>
              <a:t>, une attention particulière sera portée aux progrès réalisés. </a:t>
            </a:r>
            <a:endParaRPr lang="fr-FR" b="0" noProof="0" dirty="0">
              <a:solidFill>
                <a:schemeClr val="accent6"/>
              </a:solidFill>
            </a:endParaRPr>
          </a:p>
        </p:txBody>
      </p:sp>
      <p:sp>
        <p:nvSpPr>
          <p:cNvPr id="31748" name="Slide Number Placeholder 1"/>
          <p:cNvSpPr>
            <a:spLocks noGrp="1"/>
          </p:cNvSpPr>
          <p:nvPr>
            <p:ph type="sldNum" sz="quarter" idx="12"/>
          </p:nvPr>
        </p:nvSpPr>
        <p:spPr>
          <a:noFill/>
          <a:ln>
            <a:miter lim="800000"/>
            <a:headEnd/>
            <a:tailEnd/>
          </a:ln>
        </p:spPr>
        <p:txBody>
          <a:bodyPr/>
          <a:lstStyle/>
          <a:p>
            <a:fld id="{82A2C3EE-2C95-4066-BE56-CE4DC54AFD44}" type="slidenum">
              <a:rPr lang="en-GB" smtClean="0"/>
              <a:pPr/>
              <a:t>56</a:t>
            </a:fld>
            <a:endParaRPr lang="en-GB"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395536" y="1412776"/>
            <a:ext cx="8362950" cy="5040560"/>
          </a:xfrm>
        </p:spPr>
        <p:txBody>
          <a:bodyPr/>
          <a:lstStyle/>
          <a:p>
            <a:pPr marL="457200" lvl="1" indent="0" algn="r" eaLnBrk="1" hangingPunct="1">
              <a:lnSpc>
                <a:spcPct val="130000"/>
              </a:lnSpc>
              <a:spcBef>
                <a:spcPct val="0"/>
              </a:spcBef>
              <a:spcAft>
                <a:spcPts val="0"/>
              </a:spcAft>
              <a:buFontTx/>
              <a:buNone/>
              <a:defRPr/>
            </a:pPr>
            <a:r>
              <a:rPr lang="fr-FR" sz="2400" dirty="0" smtClean="0">
                <a:solidFill>
                  <a:schemeClr val="accent2"/>
                </a:solidFill>
              </a:rPr>
              <a:t>4 Eléments clés de l’AB</a:t>
            </a:r>
          </a:p>
          <a:p>
            <a:pPr marL="457200" lvl="1" indent="0" algn="r" eaLnBrk="1" hangingPunct="1">
              <a:lnSpc>
                <a:spcPct val="130000"/>
              </a:lnSpc>
              <a:spcBef>
                <a:spcPct val="0"/>
              </a:spcBef>
              <a:spcAft>
                <a:spcPts val="0"/>
              </a:spcAft>
              <a:buFontTx/>
              <a:buNone/>
              <a:defRPr/>
            </a:pPr>
            <a:r>
              <a:rPr lang="fr-FR" b="0" dirty="0" smtClean="0">
                <a:solidFill>
                  <a:schemeClr val="accent2"/>
                </a:solidFill>
              </a:rPr>
              <a:t>Plateforme de dialogue de politique,</a:t>
            </a:r>
          </a:p>
          <a:p>
            <a:pPr marL="457200" lvl="1" indent="0" algn="r" eaLnBrk="1" hangingPunct="1">
              <a:lnSpc>
                <a:spcPct val="130000"/>
              </a:lnSpc>
              <a:spcBef>
                <a:spcPct val="0"/>
              </a:spcBef>
              <a:spcAft>
                <a:spcPts val="0"/>
              </a:spcAft>
              <a:buFontTx/>
              <a:buNone/>
              <a:defRPr/>
            </a:pPr>
            <a:r>
              <a:rPr lang="fr-FR" b="0" dirty="0" smtClean="0">
                <a:solidFill>
                  <a:schemeClr val="accent2"/>
                </a:solidFill>
              </a:rPr>
              <a:t>Evaluation des performances &amp; résultats,</a:t>
            </a:r>
          </a:p>
          <a:p>
            <a:pPr marL="457200" lvl="1" indent="0" algn="r" eaLnBrk="1" hangingPunct="1">
              <a:lnSpc>
                <a:spcPct val="130000"/>
              </a:lnSpc>
              <a:spcBef>
                <a:spcPct val="0"/>
              </a:spcBef>
              <a:spcAft>
                <a:spcPts val="0"/>
              </a:spcAft>
              <a:buFontTx/>
              <a:buNone/>
              <a:defRPr/>
            </a:pPr>
            <a:r>
              <a:rPr lang="fr-FR" b="0" dirty="0" smtClean="0">
                <a:solidFill>
                  <a:schemeClr val="accent2"/>
                </a:solidFill>
              </a:rPr>
              <a:t>Renforcement des capacités,</a:t>
            </a:r>
          </a:p>
          <a:p>
            <a:pPr marL="457200" lvl="1" indent="0" algn="r" eaLnBrk="1" hangingPunct="1">
              <a:lnSpc>
                <a:spcPct val="130000"/>
              </a:lnSpc>
              <a:spcBef>
                <a:spcPct val="0"/>
              </a:spcBef>
              <a:spcAft>
                <a:spcPts val="0"/>
              </a:spcAft>
              <a:buFontTx/>
              <a:buNone/>
              <a:defRPr/>
            </a:pPr>
            <a:r>
              <a:rPr lang="fr-FR" b="0" dirty="0" smtClean="0">
                <a:solidFill>
                  <a:schemeClr val="accent2"/>
                </a:solidFill>
              </a:rPr>
              <a:t>Transferts financiers.</a:t>
            </a:r>
          </a:p>
          <a:p>
            <a:pPr marL="457200" lvl="1" indent="0" algn="r" eaLnBrk="1" hangingPunct="1">
              <a:lnSpc>
                <a:spcPct val="130000"/>
              </a:lnSpc>
              <a:spcBef>
                <a:spcPct val="0"/>
              </a:spcBef>
              <a:spcAft>
                <a:spcPts val="0"/>
              </a:spcAft>
              <a:buFontTx/>
              <a:buNone/>
              <a:defRPr/>
            </a:pPr>
            <a:endParaRPr lang="fr-FR" b="0" dirty="0" smtClean="0">
              <a:solidFill>
                <a:schemeClr val="accent2"/>
              </a:solidFill>
            </a:endParaRPr>
          </a:p>
          <a:p>
            <a:pPr marL="457200" lvl="1" indent="0" algn="r" eaLnBrk="1" hangingPunct="1">
              <a:lnSpc>
                <a:spcPct val="130000"/>
              </a:lnSpc>
              <a:spcBef>
                <a:spcPct val="0"/>
              </a:spcBef>
              <a:spcAft>
                <a:spcPts val="0"/>
              </a:spcAft>
              <a:buFontTx/>
              <a:buNone/>
              <a:defRPr/>
            </a:pPr>
            <a:r>
              <a:rPr lang="fr-FR" sz="2400" dirty="0" smtClean="0">
                <a:solidFill>
                  <a:schemeClr val="accent2"/>
                </a:solidFill>
              </a:rPr>
              <a:t>+</a:t>
            </a:r>
          </a:p>
          <a:p>
            <a:pPr marL="457200" lvl="1" indent="0" algn="r" eaLnBrk="1" hangingPunct="1">
              <a:lnSpc>
                <a:spcPct val="130000"/>
              </a:lnSpc>
              <a:spcBef>
                <a:spcPct val="0"/>
              </a:spcBef>
              <a:spcAft>
                <a:spcPts val="0"/>
              </a:spcAft>
              <a:buFontTx/>
              <a:buNone/>
              <a:defRPr/>
            </a:pPr>
            <a:r>
              <a:rPr lang="fr-FR" sz="2400" dirty="0" smtClean="0">
                <a:solidFill>
                  <a:schemeClr val="accent2"/>
                </a:solidFill>
              </a:rPr>
              <a:t>Autres caractéristiques de l’AB </a:t>
            </a:r>
          </a:p>
          <a:p>
            <a:pPr marL="933450" lvl="1" indent="-476250" algn="r" eaLnBrk="1" hangingPunct="1">
              <a:lnSpc>
                <a:spcPct val="130000"/>
              </a:lnSpc>
              <a:spcBef>
                <a:spcPct val="0"/>
              </a:spcBef>
              <a:spcAft>
                <a:spcPts val="0"/>
              </a:spcAft>
              <a:buNone/>
              <a:defRPr/>
            </a:pPr>
            <a:r>
              <a:rPr lang="fr-FR" b="0" dirty="0" smtClean="0">
                <a:solidFill>
                  <a:schemeClr val="accent2"/>
                </a:solidFill>
              </a:rPr>
              <a:t>Partenariat et alignement sur les politiques </a:t>
            </a:r>
          </a:p>
          <a:p>
            <a:pPr marL="933450" lvl="1" indent="-476250" algn="r" eaLnBrk="1" hangingPunct="1">
              <a:lnSpc>
                <a:spcPct val="130000"/>
              </a:lnSpc>
              <a:spcBef>
                <a:spcPct val="0"/>
              </a:spcBef>
              <a:spcAft>
                <a:spcPts val="0"/>
              </a:spcAft>
              <a:buNone/>
              <a:defRPr/>
            </a:pPr>
            <a:r>
              <a:rPr lang="fr-FR" b="0" dirty="0" smtClean="0">
                <a:solidFill>
                  <a:schemeClr val="accent2"/>
                </a:solidFill>
              </a:rPr>
              <a:t>et les procédures nationales, </a:t>
            </a:r>
          </a:p>
          <a:p>
            <a:pPr marL="933450" lvl="1" indent="-476250" algn="r" eaLnBrk="1" hangingPunct="1">
              <a:lnSpc>
                <a:spcPct val="130000"/>
              </a:lnSpc>
              <a:spcBef>
                <a:spcPct val="0"/>
              </a:spcBef>
              <a:spcAft>
                <a:spcPts val="0"/>
              </a:spcAft>
              <a:buNone/>
              <a:defRPr/>
            </a:pPr>
            <a:r>
              <a:rPr lang="fr-FR" b="0" dirty="0" smtClean="0">
                <a:solidFill>
                  <a:schemeClr val="accent2"/>
                </a:solidFill>
              </a:rPr>
              <a:t>Redevabilité mutuelle,</a:t>
            </a:r>
          </a:p>
          <a:p>
            <a:pPr marL="933450" lvl="1" indent="-476250" algn="r" eaLnBrk="1" hangingPunct="1">
              <a:lnSpc>
                <a:spcPct val="130000"/>
              </a:lnSpc>
              <a:spcBef>
                <a:spcPct val="0"/>
              </a:spcBef>
              <a:spcAft>
                <a:spcPts val="0"/>
              </a:spcAft>
              <a:buNone/>
              <a:defRPr/>
            </a:pPr>
            <a:r>
              <a:rPr lang="fr-FR" b="0" dirty="0" smtClean="0">
                <a:solidFill>
                  <a:schemeClr val="accent2"/>
                </a:solidFill>
              </a:rPr>
              <a:t>Approche harmonisée de l’UE et des donateurs </a:t>
            </a:r>
          </a:p>
          <a:p>
            <a:pPr marL="457200" lvl="1" indent="0" algn="r" eaLnBrk="1" hangingPunct="1">
              <a:lnSpc>
                <a:spcPct val="130000"/>
              </a:lnSpc>
              <a:spcBef>
                <a:spcPct val="0"/>
              </a:spcBef>
              <a:spcAft>
                <a:spcPts val="0"/>
              </a:spcAft>
              <a:buFontTx/>
              <a:buNone/>
              <a:defRPr/>
            </a:pPr>
            <a:endParaRPr lang="en-GB" sz="2400" dirty="0" smtClean="0">
              <a:solidFill>
                <a:schemeClr val="accent2"/>
              </a:solidFill>
            </a:endParaRPr>
          </a:p>
          <a:p>
            <a:pPr marL="457200" lvl="1" indent="0" algn="ctr" eaLnBrk="1" hangingPunct="1">
              <a:lnSpc>
                <a:spcPct val="130000"/>
              </a:lnSpc>
              <a:spcBef>
                <a:spcPct val="0"/>
              </a:spcBef>
              <a:spcAft>
                <a:spcPts val="0"/>
              </a:spcAft>
              <a:buFontTx/>
              <a:buNone/>
              <a:defRPr/>
            </a:pPr>
            <a:endParaRPr lang="en-GB" b="0" dirty="0" smtClean="0">
              <a:solidFill>
                <a:schemeClr val="accent2"/>
              </a:solidFill>
            </a:endParaRPr>
          </a:p>
        </p:txBody>
      </p:sp>
      <p:pic>
        <p:nvPicPr>
          <p:cNvPr id="11" name="Picture 7" descr="C:\Users\ffe\AppData\Local\Microsoft\Windows\Temporary Internet Files\Content.IE5\QADQYQEQ\MP900442177[1].jpg"/>
          <p:cNvPicPr>
            <a:picLocks noChangeAspect="1" noChangeArrowheads="1"/>
          </p:cNvPicPr>
          <p:nvPr/>
        </p:nvPicPr>
        <p:blipFill>
          <a:blip r:embed="rId3" cstate="print"/>
          <a:srcRect/>
          <a:stretch>
            <a:fillRect/>
          </a:stretch>
        </p:blipFill>
        <p:spPr bwMode="auto">
          <a:xfrm>
            <a:off x="395536" y="1988840"/>
            <a:ext cx="2736304" cy="2376264"/>
          </a:xfrm>
          <a:prstGeom prst="rect">
            <a:avLst/>
          </a:prstGeom>
          <a:noFill/>
        </p:spPr>
      </p:pic>
      <p:pic>
        <p:nvPicPr>
          <p:cNvPr id="2056" name="Picture 8" descr="C:\Users\ffe\AppData\Local\Microsoft\Windows\Temporary Internet Files\Content.IE5\N7WEDT72\MC900434854[1].png"/>
          <p:cNvPicPr>
            <a:picLocks noChangeAspect="1" noChangeArrowheads="1"/>
          </p:cNvPicPr>
          <p:nvPr/>
        </p:nvPicPr>
        <p:blipFill>
          <a:blip r:embed="rId4" cstate="print"/>
          <a:srcRect/>
          <a:stretch>
            <a:fillRect/>
          </a:stretch>
        </p:blipFill>
        <p:spPr bwMode="auto">
          <a:xfrm>
            <a:off x="755576" y="4293096"/>
            <a:ext cx="2285714" cy="2285714"/>
          </a:xfrm>
          <a:prstGeom prst="rect">
            <a:avLst/>
          </a:prstGeom>
          <a:noFill/>
        </p:spPr>
      </p:pic>
      <p:sp>
        <p:nvSpPr>
          <p:cNvPr id="5" name="Slide Number Placeholder 4"/>
          <p:cNvSpPr>
            <a:spLocks noGrp="1"/>
          </p:cNvSpPr>
          <p:nvPr>
            <p:ph type="sldNum" sz="quarter" idx="12"/>
          </p:nvPr>
        </p:nvSpPr>
        <p:spPr/>
        <p:txBody>
          <a:bodyPr/>
          <a:lstStyle/>
          <a:p>
            <a:fld id="{37B83C0C-BC65-4367-9B8A-060D4801009D}" type="slidenum">
              <a:rPr lang="en-GB" smtClean="0"/>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1196753"/>
            <a:ext cx="9144000" cy="720080"/>
          </a:xfrm>
        </p:spPr>
        <p:txBody>
          <a:bodyPr/>
          <a:lstStyle/>
          <a:p>
            <a:pPr indent="0" algn="ctr" eaLnBrk="1" hangingPunct="1"/>
            <a:r>
              <a:rPr lang="fr-FR" sz="2400" dirty="0" smtClean="0">
                <a:latin typeface="Verdana" charset="0"/>
              </a:rPr>
              <a:t>Particularité de la Modalité d’octroi de l’aide AB</a:t>
            </a:r>
            <a:endParaRPr lang="fr-FR" sz="2400" dirty="0" smtClean="0"/>
          </a:p>
        </p:txBody>
      </p:sp>
      <p:sp>
        <p:nvSpPr>
          <p:cNvPr id="5" name="Content Placeholder 1"/>
          <p:cNvSpPr txBox="1">
            <a:spLocks/>
          </p:cNvSpPr>
          <p:nvPr/>
        </p:nvSpPr>
        <p:spPr bwMode="auto">
          <a:xfrm>
            <a:off x="323528" y="1988840"/>
            <a:ext cx="8822183" cy="47525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lvl="1">
              <a:spcBef>
                <a:spcPts val="600"/>
              </a:spcBef>
              <a:spcAft>
                <a:spcPts val="600"/>
              </a:spcAft>
              <a:buFont typeface="Wingdings" pitchFamily="2" charset="2"/>
              <a:buChar char="Ø"/>
            </a:pPr>
            <a:endParaRPr lang="en-GB" sz="1800" i="0" dirty="0" smtClean="0">
              <a:latin typeface="Verdana" charset="0"/>
            </a:endParaRPr>
          </a:p>
          <a:p>
            <a:pPr lvl="1">
              <a:spcBef>
                <a:spcPts val="600"/>
              </a:spcBef>
              <a:spcAft>
                <a:spcPts val="600"/>
              </a:spcAft>
              <a:buFont typeface="Wingdings" pitchFamily="2" charset="2"/>
              <a:buChar char="Ø"/>
            </a:pPr>
            <a:r>
              <a:rPr lang="fr-FR" sz="1800" i="0" dirty="0" smtClean="0">
                <a:latin typeface="Verdana" charset="0"/>
              </a:rPr>
              <a:t>Importance du budget de l’Etat et du dialogue de politique avec le pays partenaire</a:t>
            </a:r>
            <a:endParaRPr lang="fr-FR" sz="1800" dirty="0" smtClean="0">
              <a:latin typeface="Verdana" charset="0"/>
            </a:endParaRPr>
          </a:p>
          <a:p>
            <a:pPr lvl="1">
              <a:spcBef>
                <a:spcPts val="600"/>
              </a:spcBef>
              <a:spcAft>
                <a:spcPts val="600"/>
              </a:spcAft>
              <a:buFont typeface="Wingdings" pitchFamily="2" charset="2"/>
              <a:buChar char="Ø"/>
            </a:pPr>
            <a:r>
              <a:rPr lang="fr-FR" sz="1800" dirty="0" smtClean="0">
                <a:latin typeface="Verdana" charset="0"/>
              </a:rPr>
              <a:t>Assiste les pays partenaires à mettre en </a:t>
            </a:r>
            <a:r>
              <a:rPr lang="fr-FR" sz="1800" dirty="0" err="1" smtClean="0">
                <a:latin typeface="Verdana" charset="0"/>
              </a:rPr>
              <a:t>oeuvre</a:t>
            </a:r>
            <a:r>
              <a:rPr lang="fr-FR" sz="1800" dirty="0" smtClean="0">
                <a:latin typeface="Verdana" charset="0"/>
              </a:rPr>
              <a:t> leur politique à travers le budget de l’Etat et à construire/renforcer des institution durables et redevables.</a:t>
            </a:r>
            <a:endParaRPr lang="fr-FR" sz="1800" dirty="0" smtClean="0"/>
          </a:p>
          <a:p>
            <a:pPr lvl="1">
              <a:spcBef>
                <a:spcPts val="600"/>
              </a:spcBef>
              <a:spcAft>
                <a:spcPts val="600"/>
              </a:spcAft>
              <a:buFont typeface="Wingdings" pitchFamily="2" charset="2"/>
              <a:buChar char="Ø"/>
            </a:pPr>
            <a:r>
              <a:rPr lang="fr-FR" sz="1800" dirty="0" smtClean="0"/>
              <a:t>Utilisation des systèmes nationaux de GFP</a:t>
            </a:r>
            <a:endParaRPr lang="fr-FR" sz="1800" b="0" dirty="0" smtClean="0">
              <a:solidFill>
                <a:schemeClr val="accent2"/>
              </a:solidFill>
            </a:endParaRPr>
          </a:p>
          <a:p>
            <a:pPr lvl="1">
              <a:spcBef>
                <a:spcPts val="600"/>
              </a:spcBef>
              <a:spcAft>
                <a:spcPts val="600"/>
              </a:spcAft>
              <a:buFont typeface="Wingdings" pitchFamily="2" charset="2"/>
              <a:buChar char="Ø"/>
            </a:pPr>
            <a:r>
              <a:rPr lang="fr-FR" sz="1800" dirty="0" smtClean="0">
                <a:latin typeface="Verdana" charset="0"/>
              </a:rPr>
              <a:t>Respect de l’appropriation et de la responsabilité nationale</a:t>
            </a:r>
          </a:p>
          <a:p>
            <a:pPr lvl="1">
              <a:spcBef>
                <a:spcPts val="600"/>
              </a:spcBef>
              <a:spcAft>
                <a:spcPts val="600"/>
              </a:spcAft>
              <a:buFont typeface="Wingdings" pitchFamily="2" charset="2"/>
              <a:buChar char="Ø"/>
            </a:pPr>
            <a:r>
              <a:rPr lang="fr-FR" sz="1800" dirty="0" smtClean="0">
                <a:latin typeface="Verdana" charset="0"/>
              </a:rPr>
              <a:t>Alignement de l’aide avec les priorités et les procédures nationales </a:t>
            </a:r>
          </a:p>
          <a:p>
            <a:pPr lvl="1">
              <a:spcBef>
                <a:spcPts val="600"/>
              </a:spcBef>
              <a:spcAft>
                <a:spcPts val="600"/>
              </a:spcAft>
              <a:buFont typeface="Wingdings" pitchFamily="2" charset="2"/>
              <a:buChar char="Ø"/>
            </a:pPr>
            <a:r>
              <a:rPr lang="fr-FR" sz="1800" dirty="0" smtClean="0">
                <a:latin typeface="Verdana" charset="0"/>
              </a:rPr>
              <a:t>Aide axée sur les résultats en matière de développement.</a:t>
            </a:r>
          </a:p>
          <a:p>
            <a:pPr lvl="1">
              <a:spcBef>
                <a:spcPts val="600"/>
              </a:spcBef>
              <a:spcAft>
                <a:spcPts val="600"/>
              </a:spcAft>
              <a:buFont typeface="Wingdings" pitchFamily="2" charset="2"/>
              <a:buChar char="Ø"/>
            </a:pPr>
            <a:endParaRPr lang="fr-FR" sz="1800" dirty="0" smtClean="0">
              <a:latin typeface="Verdana" charset="0"/>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7</a:t>
            </a:fld>
            <a:endParaRPr lang="en-GB"/>
          </a:p>
        </p:txBody>
      </p:sp>
    </p:spTree>
    <p:extLst>
      <p:ext uri="{BB962C8B-B14F-4D97-AF65-F5344CB8AC3E}">
        <p14:creationId xmlns="" xmlns:p14="http://schemas.microsoft.com/office/powerpoint/2010/main" val="17928615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PLAN</a:t>
            </a:r>
            <a:endParaRPr lang="en-GB" dirty="0"/>
          </a:p>
        </p:txBody>
      </p:sp>
      <p:sp>
        <p:nvSpPr>
          <p:cNvPr id="3" name="Content Placeholder 2"/>
          <p:cNvSpPr>
            <a:spLocks noGrp="1"/>
          </p:cNvSpPr>
          <p:nvPr>
            <p:ph idx="1"/>
          </p:nvPr>
        </p:nvSpPr>
        <p:spPr>
          <a:xfrm>
            <a:off x="500034" y="1628800"/>
            <a:ext cx="8229600" cy="5229200"/>
          </a:xfrm>
        </p:spPr>
        <p:txBody>
          <a:bodyPr/>
          <a:lstStyle/>
          <a:p>
            <a:pPr marL="457200" indent="-457200">
              <a:spcBef>
                <a:spcPts val="1200"/>
              </a:spcBef>
              <a:buClrTx/>
              <a:buAutoNum type="arabicPeriod"/>
            </a:pPr>
            <a:r>
              <a:rPr lang="fr-FR" sz="2200" i="0" dirty="0" smtClean="0">
                <a:solidFill>
                  <a:srgbClr val="3166CF"/>
                </a:solidFill>
              </a:rPr>
              <a:t>Qu’est-ce que l’appui budgétaire?</a:t>
            </a:r>
          </a:p>
          <a:p>
            <a:pPr marL="457200" indent="-457200">
              <a:spcBef>
                <a:spcPts val="1200"/>
              </a:spcBef>
              <a:buClrTx/>
              <a:buFontTx/>
              <a:buAutoNum type="arabicPeriod"/>
            </a:pPr>
            <a:r>
              <a:rPr lang="fr-FR" sz="2200" i="0" dirty="0" smtClean="0">
                <a:solidFill>
                  <a:srgbClr val="C00000"/>
                </a:solidFill>
              </a:rPr>
              <a:t>Pourquoi utiliser l’appui budgétaire: objectifs et logique d’intervention</a:t>
            </a:r>
          </a:p>
          <a:p>
            <a:pPr marL="457200" indent="-457200">
              <a:spcBef>
                <a:spcPts val="1200"/>
              </a:spcBef>
              <a:buClrTx/>
              <a:buFontTx/>
              <a:buAutoNum type="arabicPeriod"/>
            </a:pPr>
            <a:r>
              <a:rPr lang="fr-FR" sz="2000" i="0" dirty="0" smtClean="0"/>
              <a:t>La nouvelle approche de l’appui budgétaire et aperçu des lignes directrices révisées</a:t>
            </a:r>
            <a:endParaRPr lang="en-GB" sz="2000" i="0" dirty="0" smtClean="0"/>
          </a:p>
          <a:p>
            <a:pPr marL="457200" indent="-457200">
              <a:spcBef>
                <a:spcPts val="1200"/>
              </a:spcBef>
              <a:buClrTx/>
              <a:buFontTx/>
              <a:buAutoNum type="arabicPeriod"/>
            </a:pPr>
            <a:r>
              <a:rPr lang="fr-FR" sz="2000" i="0" dirty="0" smtClean="0"/>
              <a:t>Les trois types de contrats d’appui budgétaire</a:t>
            </a:r>
            <a:endParaRPr lang="fr-FR" sz="2200" i="0" dirty="0" smtClean="0"/>
          </a:p>
          <a:p>
            <a:pPr algn="ctr"/>
            <a:r>
              <a:rPr lang="fr-FR" sz="2200" b="1" i="0" dirty="0" smtClean="0">
                <a:solidFill>
                  <a:srgbClr val="33CC33"/>
                </a:solidFill>
              </a:rPr>
              <a:t>Break</a:t>
            </a:r>
          </a:p>
          <a:p>
            <a:pPr marL="457200" indent="-457200">
              <a:spcBef>
                <a:spcPts val="1200"/>
              </a:spcBef>
              <a:buClrTx/>
              <a:buFont typeface="+mj-lt"/>
              <a:buAutoNum type="arabicPeriod" startAt="5"/>
            </a:pPr>
            <a:r>
              <a:rPr lang="fr-FR" sz="2000" i="0" dirty="0" smtClean="0"/>
              <a:t>Nouvelle structure de gouvernance et nouveau cycle des opérations  programme</a:t>
            </a:r>
            <a:endParaRPr lang="en-GB" sz="2000" i="0" dirty="0" smtClean="0"/>
          </a:p>
          <a:p>
            <a:pPr marL="457200" indent="-457200">
              <a:spcBef>
                <a:spcPts val="1200"/>
              </a:spcBef>
              <a:buClrTx/>
              <a:buFont typeface="+mj-lt"/>
              <a:buAutoNum type="arabicPeriod" startAt="5"/>
            </a:pPr>
            <a:r>
              <a:rPr lang="fr-BE" sz="2000" i="0" dirty="0" smtClean="0"/>
              <a:t>Appui budgétaire et décentralisation   </a:t>
            </a:r>
            <a:endParaRPr lang="en-GB" sz="2000" i="0" dirty="0" smtClean="0"/>
          </a:p>
          <a:p>
            <a:pPr marL="457200" indent="-457200">
              <a:spcBef>
                <a:spcPts val="1200"/>
              </a:spcBef>
              <a:buClrTx/>
              <a:buFont typeface="+mj-lt"/>
              <a:buAutoNum type="arabicPeriod" startAt="5"/>
            </a:pPr>
            <a:r>
              <a:rPr lang="fr-FR" sz="2000" i="0" dirty="0" smtClean="0"/>
              <a:t>Valeurs fondamentales et appui budgétaire de l’UE </a:t>
            </a:r>
            <a:endParaRPr lang="en-GB" sz="2000" i="0" dirty="0" smtClean="0"/>
          </a:p>
          <a:p>
            <a:pPr marL="457200" indent="-457200">
              <a:spcBef>
                <a:spcPts val="1200"/>
              </a:spcBef>
              <a:buClrTx/>
              <a:buFont typeface="+mj-lt"/>
              <a:buAutoNum type="arabicPeriod" startAt="5"/>
            </a:pPr>
            <a:r>
              <a:rPr lang="fr-FR" sz="2000" i="0" dirty="0" smtClean="0"/>
              <a:t>Critères d’éligibilité de l’appui budgétaire de l’UE</a:t>
            </a: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8</a:t>
            </a:fld>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1124744"/>
            <a:ext cx="9144000" cy="936625"/>
          </a:xfrm>
        </p:spPr>
        <p:txBody>
          <a:bodyPr/>
          <a:lstStyle/>
          <a:p>
            <a:pPr indent="0" eaLnBrk="1" hangingPunct="1"/>
            <a:r>
              <a:rPr lang="fr-FR" sz="2600" dirty="0" smtClean="0">
                <a:latin typeface="Verdana" charset="0"/>
              </a:rPr>
              <a:t>AB: une parmi trois modalités d’octroi d’aide </a:t>
            </a:r>
            <a:endParaRPr lang="fr-FR" sz="2600" dirty="0" smtClean="0"/>
          </a:p>
        </p:txBody>
      </p:sp>
      <p:grpSp>
        <p:nvGrpSpPr>
          <p:cNvPr id="2" name="Group 47"/>
          <p:cNvGrpSpPr>
            <a:grpSpLocks/>
          </p:cNvGrpSpPr>
          <p:nvPr/>
        </p:nvGrpSpPr>
        <p:grpSpPr bwMode="auto">
          <a:xfrm>
            <a:off x="323529" y="1916833"/>
            <a:ext cx="8631787" cy="4553642"/>
            <a:chOff x="-101659" y="121253"/>
            <a:chExt cx="3867819" cy="1940310"/>
          </a:xfrm>
        </p:grpSpPr>
        <p:sp>
          <p:nvSpPr>
            <p:cNvPr id="8" name="TextBox 2"/>
            <p:cNvSpPr txBox="1"/>
            <p:nvPr/>
          </p:nvSpPr>
          <p:spPr>
            <a:xfrm>
              <a:off x="-101659" y="126111"/>
              <a:ext cx="1903698" cy="285992"/>
            </a:xfrm>
            <a:prstGeom prst="rect">
              <a:avLst/>
            </a:prstGeom>
            <a:solidFill>
              <a:srgbClr val="AA1F1D"/>
            </a:solidFill>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n-GB" sz="2000" b="1" dirty="0" err="1" smtClean="0">
                  <a:solidFill>
                    <a:schemeClr val="bg1"/>
                  </a:solidFill>
                </a:rPr>
                <a:t>Approche</a:t>
              </a:r>
              <a:r>
                <a:rPr lang="en-GB" sz="2000" b="1" dirty="0" smtClean="0">
                  <a:solidFill>
                    <a:schemeClr val="bg1"/>
                  </a:solidFill>
                </a:rPr>
                <a:t> et </a:t>
              </a:r>
              <a:r>
                <a:rPr lang="en-GB" sz="2000" b="1" dirty="0" err="1" smtClean="0">
                  <a:solidFill>
                    <a:schemeClr val="bg1"/>
                  </a:solidFill>
                </a:rPr>
                <a:t>financement</a:t>
              </a:r>
              <a:r>
                <a:rPr lang="en-GB" sz="2000" b="1" dirty="0" smtClean="0">
                  <a:solidFill>
                    <a:schemeClr val="bg1"/>
                  </a:solidFill>
                </a:rPr>
                <a:t> des </a:t>
              </a:r>
              <a:r>
                <a:rPr lang="en-GB" sz="2000" b="1" dirty="0" err="1" smtClean="0">
                  <a:solidFill>
                    <a:schemeClr val="bg1"/>
                  </a:solidFill>
                </a:rPr>
                <a:t>besoins</a:t>
              </a:r>
              <a:endParaRPr lang="en-GB" sz="2000" b="1" dirty="0">
                <a:solidFill>
                  <a:schemeClr val="bg1"/>
                </a:solidFill>
              </a:endParaRPr>
            </a:p>
          </p:txBody>
        </p:sp>
        <p:sp>
          <p:nvSpPr>
            <p:cNvPr id="9" name="TextBox 3"/>
            <p:cNvSpPr txBox="1"/>
            <p:nvPr/>
          </p:nvSpPr>
          <p:spPr>
            <a:xfrm>
              <a:off x="-101659" y="476402"/>
              <a:ext cx="1903699" cy="473282"/>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fr-FR" sz="1800" b="1" dirty="0" smtClean="0"/>
                <a:t>Projet</a:t>
              </a:r>
              <a:r>
                <a:rPr lang="fr-FR" sz="1800" dirty="0" smtClean="0"/>
                <a:t>: Financement d’un ensemble d’activités prédéfinies.</a:t>
              </a:r>
              <a:endParaRPr lang="fr-FR" sz="1800" i="1" dirty="0"/>
            </a:p>
          </p:txBody>
        </p:sp>
        <p:sp>
          <p:nvSpPr>
            <p:cNvPr id="10" name="TextBox 4"/>
            <p:cNvSpPr txBox="1"/>
            <p:nvPr/>
          </p:nvSpPr>
          <p:spPr>
            <a:xfrm>
              <a:off x="-101659" y="1011050"/>
              <a:ext cx="1903698" cy="460240"/>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fr-FR" sz="1800" b="1" dirty="0" smtClean="0"/>
                <a:t>Secteur : </a:t>
              </a:r>
              <a:r>
                <a:rPr lang="fr-FR" sz="1800" dirty="0" smtClean="0"/>
                <a:t>Financement d’un ensemble prédéfini d’activités et/ou de politique complexe sectorielle.</a:t>
              </a:r>
              <a:endParaRPr lang="fr-FR" sz="1800" b="1" i="1" dirty="0"/>
            </a:p>
          </p:txBody>
        </p:sp>
        <p:sp>
          <p:nvSpPr>
            <p:cNvPr id="11" name="TextBox 5"/>
            <p:cNvSpPr txBox="1"/>
            <p:nvPr/>
          </p:nvSpPr>
          <p:spPr>
            <a:xfrm>
              <a:off x="-69393" y="1532674"/>
              <a:ext cx="1871432" cy="528889"/>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fr-FR" sz="1800" b="1" dirty="0" smtClean="0"/>
                <a:t>National (macro): </a:t>
              </a:r>
              <a:r>
                <a:rPr lang="fr-FR" sz="1800" dirty="0" smtClean="0"/>
                <a:t>Financement de politiques gouvernementales complexes.</a:t>
              </a:r>
              <a:endParaRPr lang="fr-FR" sz="1800" i="1" dirty="0" smtClean="0"/>
            </a:p>
          </p:txBody>
        </p:sp>
        <p:sp>
          <p:nvSpPr>
            <p:cNvPr id="12" name="TextBox 6"/>
            <p:cNvSpPr txBox="1"/>
            <p:nvPr/>
          </p:nvSpPr>
          <p:spPr>
            <a:xfrm>
              <a:off x="2382829" y="121253"/>
              <a:ext cx="1355175" cy="274114"/>
            </a:xfrm>
            <a:prstGeom prst="rect">
              <a:avLst/>
            </a:prstGeom>
            <a:solidFill>
              <a:srgbClr val="AA1F1D"/>
            </a:solidFill>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en-GB" sz="2000" b="1" dirty="0" err="1" smtClean="0">
                  <a:solidFill>
                    <a:schemeClr val="bg1"/>
                  </a:solidFill>
                </a:rPr>
                <a:t>Modalités</a:t>
              </a:r>
              <a:endParaRPr lang="en-GB" sz="2000" b="1" dirty="0">
                <a:solidFill>
                  <a:schemeClr val="bg1"/>
                </a:solidFill>
              </a:endParaRPr>
            </a:p>
          </p:txBody>
        </p:sp>
        <p:sp>
          <p:nvSpPr>
            <p:cNvPr id="13" name="TextBox 7"/>
            <p:cNvSpPr txBox="1"/>
            <p:nvPr/>
          </p:nvSpPr>
          <p:spPr>
            <a:xfrm>
              <a:off x="2382829" y="466449"/>
              <a:ext cx="1355175" cy="483235"/>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fr-FR" sz="1800" dirty="0" smtClean="0"/>
                <a:t>Procédures CE relatives à la passation des MP et à l’octroi des aides &amp; paiements.</a:t>
              </a:r>
              <a:endParaRPr lang="fr-FR" sz="1800" dirty="0"/>
            </a:p>
          </p:txBody>
        </p:sp>
        <p:sp>
          <p:nvSpPr>
            <p:cNvPr id="14" name="TextBox 8"/>
            <p:cNvSpPr txBox="1"/>
            <p:nvPr/>
          </p:nvSpPr>
          <p:spPr>
            <a:xfrm>
              <a:off x="2415095" y="1011050"/>
              <a:ext cx="1322909" cy="460240"/>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fr-FR" sz="1800" dirty="0" smtClean="0"/>
                <a:t>Fonds communs</a:t>
              </a:r>
              <a:endParaRPr lang="fr-FR" sz="1800" dirty="0"/>
            </a:p>
          </p:txBody>
        </p:sp>
        <p:sp>
          <p:nvSpPr>
            <p:cNvPr id="15" name="TextBox 9"/>
            <p:cNvSpPr txBox="1"/>
            <p:nvPr/>
          </p:nvSpPr>
          <p:spPr>
            <a:xfrm>
              <a:off x="2415095" y="1563338"/>
              <a:ext cx="1351065" cy="460240"/>
            </a:xfrm>
            <a:prstGeom prst="rect">
              <a:avLst/>
            </a:prstGeom>
            <a:ln w="12700">
              <a:solidFill>
                <a:sysClr val="windowText" lastClr="000000"/>
              </a:solidFill>
            </a:ln>
          </p:spPr>
          <p:style>
            <a:lnRef idx="2">
              <a:schemeClr val="dk1"/>
            </a:lnRef>
            <a:fillRef idx="1">
              <a:schemeClr val="lt1"/>
            </a:fillRef>
            <a:effectRef idx="0">
              <a:schemeClr val="dk1"/>
            </a:effectRef>
            <a:fontRef idx="minor">
              <a:schemeClr val="dk1"/>
            </a:fontRef>
          </p:style>
          <p:txBody>
            <a:bodyPr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fr-FR" sz="1800" dirty="0" smtClean="0"/>
                <a:t>Appui budgétaire</a:t>
              </a:r>
              <a:endParaRPr lang="fr-FR" sz="1800" dirty="0"/>
            </a:p>
          </p:txBody>
        </p:sp>
      </p:grpSp>
      <p:sp>
        <p:nvSpPr>
          <p:cNvPr id="20" name="Slide Number Placeholder 19"/>
          <p:cNvSpPr>
            <a:spLocks noGrp="1"/>
          </p:cNvSpPr>
          <p:nvPr>
            <p:ph type="sldNum" sz="quarter" idx="12"/>
          </p:nvPr>
        </p:nvSpPr>
        <p:spPr/>
        <p:txBody>
          <a:bodyPr/>
          <a:lstStyle/>
          <a:p>
            <a:fld id="{37B83C0C-BC65-4367-9B8A-060D4801009D}" type="slidenum">
              <a:rPr lang="en-GB" smtClean="0"/>
              <a:pPr/>
              <a:t>9</a:t>
            </a:fld>
            <a:endParaRPr lang="en-GB" dirty="0"/>
          </a:p>
        </p:txBody>
      </p:sp>
      <p:cxnSp>
        <p:nvCxnSpPr>
          <p:cNvPr id="26" name="Straight Arrow Connector 25"/>
          <p:cNvCxnSpPr>
            <a:stCxn id="13" idx="1"/>
            <a:endCxn id="9" idx="3"/>
          </p:cNvCxnSpPr>
          <p:nvPr/>
        </p:nvCxnSpPr>
        <p:spPr bwMode="auto">
          <a:xfrm flipH="1">
            <a:off x="4572002" y="3294005"/>
            <a:ext cx="1296143" cy="11679"/>
          </a:xfrm>
          <a:prstGeom prst="straightConnector1">
            <a:avLst/>
          </a:prstGeom>
          <a:noFill/>
          <a:ln w="38100" cap="flat" cmpd="sng" algn="ctr">
            <a:solidFill>
              <a:srgbClr val="3166CF"/>
            </a:solidFill>
            <a:prstDash val="sysDot"/>
            <a:round/>
            <a:headEnd type="none" w="med" len="med"/>
            <a:tailEnd type="arrow"/>
          </a:ln>
          <a:effectLst/>
        </p:spPr>
      </p:cxnSp>
      <p:cxnSp>
        <p:nvCxnSpPr>
          <p:cNvPr id="29" name="Straight Arrow Connector 28"/>
          <p:cNvCxnSpPr/>
          <p:nvPr/>
        </p:nvCxnSpPr>
        <p:spPr bwMode="auto">
          <a:xfrm flipH="1" flipV="1">
            <a:off x="4644008" y="3140968"/>
            <a:ext cx="1224136" cy="1152128"/>
          </a:xfrm>
          <a:prstGeom prst="straightConnector1">
            <a:avLst/>
          </a:prstGeom>
          <a:noFill/>
          <a:ln w="9525" cap="flat" cmpd="sng" algn="ctr">
            <a:noFill/>
            <a:prstDash val="solid"/>
            <a:round/>
            <a:headEnd type="none" w="med" len="med"/>
            <a:tailEnd type="arrow"/>
          </a:ln>
          <a:effectLst/>
        </p:spPr>
      </p:cxnSp>
      <p:cxnSp>
        <p:nvCxnSpPr>
          <p:cNvPr id="31" name="Straight Arrow Connector 30"/>
          <p:cNvCxnSpPr>
            <a:stCxn id="14" idx="1"/>
            <a:endCxn id="10" idx="3"/>
          </p:cNvCxnSpPr>
          <p:nvPr/>
        </p:nvCxnSpPr>
        <p:spPr bwMode="auto">
          <a:xfrm flipH="1">
            <a:off x="4572000" y="4545124"/>
            <a:ext cx="1368152" cy="0"/>
          </a:xfrm>
          <a:prstGeom prst="straightConnector1">
            <a:avLst/>
          </a:prstGeom>
          <a:noFill/>
          <a:ln w="38100" cap="flat" cmpd="sng" algn="ctr">
            <a:solidFill>
              <a:schemeClr val="tx1"/>
            </a:solidFill>
            <a:prstDash val="sysDot"/>
            <a:round/>
            <a:headEnd type="none" w="med" len="med"/>
            <a:tailEnd type="arrow"/>
          </a:ln>
          <a:effectLst/>
        </p:spPr>
      </p:cxnSp>
      <p:cxnSp>
        <p:nvCxnSpPr>
          <p:cNvPr id="32" name="Straight Arrow Connector 31"/>
          <p:cNvCxnSpPr>
            <a:stCxn id="14" idx="1"/>
            <a:endCxn id="9" idx="3"/>
          </p:cNvCxnSpPr>
          <p:nvPr/>
        </p:nvCxnSpPr>
        <p:spPr bwMode="auto">
          <a:xfrm flipH="1" flipV="1">
            <a:off x="4572002" y="3305684"/>
            <a:ext cx="1368150" cy="1239440"/>
          </a:xfrm>
          <a:prstGeom prst="straightConnector1">
            <a:avLst/>
          </a:prstGeom>
          <a:noFill/>
          <a:ln w="38100" cap="flat" cmpd="sng" algn="ctr">
            <a:solidFill>
              <a:schemeClr val="tx1"/>
            </a:solidFill>
            <a:prstDash val="sysDot"/>
            <a:round/>
            <a:headEnd type="none" w="med" len="med"/>
            <a:tailEnd type="arrow"/>
          </a:ln>
          <a:effectLst/>
        </p:spPr>
      </p:cxnSp>
      <p:cxnSp>
        <p:nvCxnSpPr>
          <p:cNvPr id="36" name="Straight Arrow Connector 35"/>
          <p:cNvCxnSpPr>
            <a:stCxn id="14" idx="1"/>
          </p:cNvCxnSpPr>
          <p:nvPr/>
        </p:nvCxnSpPr>
        <p:spPr bwMode="auto">
          <a:xfrm flipH="1">
            <a:off x="4572000" y="4545124"/>
            <a:ext cx="1368152" cy="1054485"/>
          </a:xfrm>
          <a:prstGeom prst="straightConnector1">
            <a:avLst/>
          </a:prstGeom>
          <a:noFill/>
          <a:ln w="38100" cap="flat" cmpd="sng" algn="ctr">
            <a:solidFill>
              <a:schemeClr val="tx1"/>
            </a:solidFill>
            <a:prstDash val="sysDot"/>
            <a:round/>
            <a:headEnd type="none" w="med" len="med"/>
            <a:tailEnd type="arrow"/>
          </a:ln>
          <a:effectLst/>
        </p:spPr>
      </p:cxnSp>
      <p:cxnSp>
        <p:nvCxnSpPr>
          <p:cNvPr id="39" name="Straight Arrow Connector 38"/>
          <p:cNvCxnSpPr>
            <a:stCxn id="15" idx="1"/>
          </p:cNvCxnSpPr>
          <p:nvPr/>
        </p:nvCxnSpPr>
        <p:spPr bwMode="auto">
          <a:xfrm flipH="1" flipV="1">
            <a:off x="4572000" y="4509120"/>
            <a:ext cx="1368152" cy="1332148"/>
          </a:xfrm>
          <a:prstGeom prst="straightConnector1">
            <a:avLst/>
          </a:prstGeom>
          <a:noFill/>
          <a:ln w="38100" cap="flat" cmpd="sng" algn="ctr">
            <a:solidFill>
              <a:srgbClr val="009900"/>
            </a:solidFill>
            <a:prstDash val="solid"/>
            <a:round/>
            <a:headEnd type="none" w="med" len="med"/>
            <a:tailEnd type="arrow"/>
          </a:ln>
          <a:effectLst/>
        </p:spPr>
      </p:cxnSp>
      <p:cxnSp>
        <p:nvCxnSpPr>
          <p:cNvPr id="42" name="Straight Arrow Connector 41"/>
          <p:cNvCxnSpPr>
            <a:stCxn id="15" idx="1"/>
            <a:endCxn id="11" idx="3"/>
          </p:cNvCxnSpPr>
          <p:nvPr/>
        </p:nvCxnSpPr>
        <p:spPr bwMode="auto">
          <a:xfrm flipH="1">
            <a:off x="4572000" y="5841268"/>
            <a:ext cx="1368152" cy="8592"/>
          </a:xfrm>
          <a:prstGeom prst="straightConnector1">
            <a:avLst/>
          </a:prstGeom>
          <a:noFill/>
          <a:ln w="38100" cap="flat" cmpd="sng" algn="ctr">
            <a:solidFill>
              <a:srgbClr val="009900"/>
            </a:solidFill>
            <a:prstDash val="solid"/>
            <a:round/>
            <a:headEnd type="none" w="med" len="med"/>
            <a:tailEnd type="arrow"/>
          </a:ln>
          <a:effectLst/>
        </p:spPr>
      </p:cxnSp>
    </p:spTree>
    <p:extLst>
      <p:ext uri="{BB962C8B-B14F-4D97-AF65-F5344CB8AC3E}">
        <p14:creationId xmlns="" xmlns:p14="http://schemas.microsoft.com/office/powerpoint/2010/main" val="4202309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8317</TotalTime>
  <Words>10820</Words>
  <Application>Microsoft Office PowerPoint</Application>
  <PresentationFormat>On-screen Show (4:3)</PresentationFormat>
  <Paragraphs>1008</Paragraphs>
  <Slides>56</Slides>
  <Notes>56</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Slide_Master</vt:lpstr>
      <vt:lpstr>Formation en appui budgétaire</vt:lpstr>
      <vt:lpstr>PLAN</vt:lpstr>
      <vt:lpstr>Definition de l’appui budgétaire (AB)</vt:lpstr>
      <vt:lpstr>   Dans la plupart des cas, les fonds de l’AB ne sont ni ciblés ni traçables </vt:lpstr>
      <vt:lpstr>La responsabilité fiduciaire s’arrête une fois les fonds transférés mais la responsabilité demeure  termes de résultats. </vt:lpstr>
      <vt:lpstr>Slide 6</vt:lpstr>
      <vt:lpstr>Particularité de la Modalité d’octroi de l’aide AB</vt:lpstr>
      <vt:lpstr>PLAN</vt:lpstr>
      <vt:lpstr>AB: une parmi trois modalités d’octroi d’aide </vt:lpstr>
      <vt:lpstr>Bénéfices potentiels de la modalité AB</vt:lpstr>
      <vt:lpstr>Objectif général de l’appui budgétaire</vt:lpstr>
      <vt:lpstr>Objectifs spécifiques du programme d’AB</vt:lpstr>
      <vt:lpstr>   </vt:lpstr>
      <vt:lpstr>PLAN</vt:lpstr>
      <vt:lpstr>Plus de 10 ans d’expérience en termes d’AB et des critiques  grandissantes</vt:lpstr>
      <vt:lpstr>Une réponse structurée</vt:lpstr>
      <vt:lpstr>Nouvelle COM sur l’AB (2011): messages clés</vt:lpstr>
      <vt:lpstr>Les conclusions du Conseil (14/5/2012) (1)</vt:lpstr>
      <vt:lpstr>Les conclusions du Conseil (14/5/2012) (2)</vt:lpstr>
      <vt:lpstr>Des lignes directrices révisées sur l’AB (2012) (1)</vt:lpstr>
      <vt:lpstr>Des lignes directrices révisées sur l’AB (2)</vt:lpstr>
      <vt:lpstr>Lignes directrices révisées : une approche revue de l’éligibilité et de l’évaluation</vt:lpstr>
      <vt:lpstr>PLAN</vt:lpstr>
      <vt:lpstr>Trois types de contrats d’AB</vt:lpstr>
      <vt:lpstr>Objectifs spécifiques des CBGD</vt:lpstr>
      <vt:lpstr>Objectifs spécifiques d’un CRS</vt:lpstr>
      <vt:lpstr>Additionalité (dans le cas des CRS)</vt:lpstr>
      <vt:lpstr>Slide 28</vt:lpstr>
      <vt:lpstr>Objectifs spécifiques d’un CCAE</vt:lpstr>
      <vt:lpstr>Choix du contrat </vt:lpstr>
      <vt:lpstr>Slide 31</vt:lpstr>
      <vt:lpstr>PLAN</vt:lpstr>
      <vt:lpstr>Nouveaux mécanismes de gouvernance : objectifs</vt:lpstr>
      <vt:lpstr>Nouvelles structures de gouvernance :</vt:lpstr>
      <vt:lpstr>Slide 35</vt:lpstr>
      <vt:lpstr>AB Cycle des  Opérations</vt:lpstr>
      <vt:lpstr>Les délégations de l’UE sont responsables du :</vt:lpstr>
      <vt:lpstr>Messages clés</vt:lpstr>
      <vt:lpstr>PLAN</vt:lpstr>
      <vt:lpstr>Appui budgétaire et décentralisation</vt:lpstr>
      <vt:lpstr>Appui budgétaire et décentralisation</vt:lpstr>
      <vt:lpstr>Appui budgétaire et décentralisation: 3 cas</vt:lpstr>
      <vt:lpstr>PLAN</vt:lpstr>
      <vt:lpstr>Quelles VF et quelles relation avec la politique d’aide</vt:lpstr>
      <vt:lpstr>Pourquoi les VF comptent pour les AV de l’UE</vt:lpstr>
      <vt:lpstr>VF et les différents types de Contrats d’AB</vt:lpstr>
      <vt:lpstr>Contrats d’AB: Pourquoi une évaluation des FV</vt:lpstr>
      <vt:lpstr>Sequençage de l’évaluation des VF</vt:lpstr>
      <vt:lpstr>CBGD: Comment évaluer les VF</vt:lpstr>
      <vt:lpstr>CBGD: Comment évaluer les VF </vt:lpstr>
      <vt:lpstr>CRS: Comment évaluer les VF</vt:lpstr>
      <vt:lpstr>CCAE: Comment évaluer les VF</vt:lpstr>
      <vt:lpstr>Suivi des VF durant la mise en œuvre</vt:lpstr>
      <vt:lpstr>Situations possibles durant la mise en œuvre: progressivité et proportionnalité des réponses</vt:lpstr>
      <vt:lpstr>PLAN</vt:lpstr>
      <vt:lpstr>Critères d’éligibilité de l’appui budgétaire de l’UE</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ADE</dc:creator>
  <cp:lastModifiedBy>ffe</cp:lastModifiedBy>
  <cp:revision>343</cp:revision>
  <dcterms:created xsi:type="dcterms:W3CDTF">2011-10-28T10:25:18Z</dcterms:created>
  <dcterms:modified xsi:type="dcterms:W3CDTF">2014-05-04T22:07:24Z</dcterms:modified>
</cp:coreProperties>
</file>